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6" r:id="rId1"/>
  </p:sldMasterIdLst>
  <p:sldIdLst>
    <p:sldId id="256" r:id="rId2"/>
    <p:sldId id="267" r:id="rId3"/>
    <p:sldId id="257" r:id="rId4"/>
    <p:sldId id="263" r:id="rId5"/>
    <p:sldId id="264" r:id="rId6"/>
    <p:sldId id="265" r:id="rId7"/>
    <p:sldId id="259" r:id="rId8"/>
    <p:sldId id="261" r:id="rId9"/>
    <p:sldId id="266" r:id="rId10"/>
    <p:sldId id="269" r:id="rId11"/>
    <p:sldId id="268" r:id="rId12"/>
    <p:sldId id="270" r:id="rId13"/>
    <p:sldId id="271" r:id="rId14"/>
    <p:sldId id="272" r:id="rId15"/>
    <p:sldId id="276" r:id="rId16"/>
    <p:sldId id="277" r:id="rId17"/>
    <p:sldId id="278" r:id="rId18"/>
    <p:sldId id="280" r:id="rId19"/>
    <p:sldId id="281" r:id="rId20"/>
    <p:sldId id="279" r:id="rId21"/>
    <p:sldId id="274" r:id="rId22"/>
    <p:sldId id="273" r:id="rId23"/>
    <p:sldId id="26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94660"/>
  </p:normalViewPr>
  <p:slideViewPr>
    <p:cSldViewPr snapToGrid="0">
      <p:cViewPr varScale="1">
        <p:scale>
          <a:sx n="85" d="100"/>
          <a:sy n="85" d="100"/>
        </p:scale>
        <p:origin x="60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BB4682-6E00-4A1B-BF49-B5E48C611C19}" type="datetimeFigureOut">
              <a:rPr lang="en-IN" smtClean="0"/>
              <a:t>04-12-2022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51CC9B1-F9EF-45C7-90B1-A81ADBA2B5F6}" type="slidenum">
              <a:rPr lang="en-IN" smtClean="0"/>
              <a:t>‹#›</a:t>
            </a:fld>
            <a:endParaRPr lang="en-IN"/>
          </a:p>
        </p:txBody>
      </p:sp>
    </p:spTree>
    <p:extLst>
      <p:ext uri="{BB962C8B-B14F-4D97-AF65-F5344CB8AC3E}">
        <p14:creationId xmlns:p14="http://schemas.microsoft.com/office/powerpoint/2010/main" val="432136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BB4682-6E00-4A1B-BF49-B5E48C611C19}" type="datetimeFigureOut">
              <a:rPr lang="en-IN" smtClean="0"/>
              <a:t>04-12-2022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51CC9B1-F9EF-45C7-90B1-A81ADBA2B5F6}" type="slidenum">
              <a:rPr lang="en-IN" smtClean="0"/>
              <a:t>‹#›</a:t>
            </a:fld>
            <a:endParaRPr lang="en-IN"/>
          </a:p>
        </p:txBody>
      </p:sp>
    </p:spTree>
    <p:extLst>
      <p:ext uri="{BB962C8B-B14F-4D97-AF65-F5344CB8AC3E}">
        <p14:creationId xmlns:p14="http://schemas.microsoft.com/office/powerpoint/2010/main" val="2859120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BB4682-6E00-4A1B-BF49-B5E48C611C19}" type="datetimeFigureOut">
              <a:rPr lang="en-IN" smtClean="0"/>
              <a:t>04-12-2022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51CC9B1-F9EF-45C7-90B1-A81ADBA2B5F6}"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47825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8BB4682-6E00-4A1B-BF49-B5E48C611C19}" type="datetimeFigureOut">
              <a:rPr lang="en-IN" smtClean="0"/>
              <a:t>04-12-2022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51CC9B1-F9EF-45C7-90B1-A81ADBA2B5F6}" type="slidenum">
              <a:rPr lang="en-IN" smtClean="0"/>
              <a:t>‹#›</a:t>
            </a:fld>
            <a:endParaRPr lang="en-IN"/>
          </a:p>
        </p:txBody>
      </p:sp>
    </p:spTree>
    <p:extLst>
      <p:ext uri="{BB962C8B-B14F-4D97-AF65-F5344CB8AC3E}">
        <p14:creationId xmlns:p14="http://schemas.microsoft.com/office/powerpoint/2010/main" val="2297535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8BB4682-6E00-4A1B-BF49-B5E48C611C19}" type="datetimeFigureOut">
              <a:rPr lang="en-IN" smtClean="0"/>
              <a:t>04-12-2022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51CC9B1-F9EF-45C7-90B1-A81ADBA2B5F6}"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04977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8BB4682-6E00-4A1B-BF49-B5E48C611C19}" type="datetimeFigureOut">
              <a:rPr lang="en-IN" smtClean="0"/>
              <a:t>04-12-2022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51CC9B1-F9EF-45C7-90B1-A81ADBA2B5F6}" type="slidenum">
              <a:rPr lang="en-IN" smtClean="0"/>
              <a:t>‹#›</a:t>
            </a:fld>
            <a:endParaRPr lang="en-IN"/>
          </a:p>
        </p:txBody>
      </p:sp>
    </p:spTree>
    <p:extLst>
      <p:ext uri="{BB962C8B-B14F-4D97-AF65-F5344CB8AC3E}">
        <p14:creationId xmlns:p14="http://schemas.microsoft.com/office/powerpoint/2010/main" val="3443498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BB4682-6E00-4A1B-BF49-B5E48C611C19}" type="datetimeFigureOut">
              <a:rPr lang="en-IN" smtClean="0"/>
              <a:t>04-12-2022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51CC9B1-F9EF-45C7-90B1-A81ADBA2B5F6}" type="slidenum">
              <a:rPr lang="en-IN" smtClean="0"/>
              <a:t>‹#›</a:t>
            </a:fld>
            <a:endParaRPr lang="en-IN"/>
          </a:p>
        </p:txBody>
      </p:sp>
    </p:spTree>
    <p:extLst>
      <p:ext uri="{BB962C8B-B14F-4D97-AF65-F5344CB8AC3E}">
        <p14:creationId xmlns:p14="http://schemas.microsoft.com/office/powerpoint/2010/main" val="1619724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BB4682-6E00-4A1B-BF49-B5E48C611C19}" type="datetimeFigureOut">
              <a:rPr lang="en-IN" smtClean="0"/>
              <a:t>04-12-2022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51CC9B1-F9EF-45C7-90B1-A81ADBA2B5F6}" type="slidenum">
              <a:rPr lang="en-IN" smtClean="0"/>
              <a:t>‹#›</a:t>
            </a:fld>
            <a:endParaRPr lang="en-IN"/>
          </a:p>
        </p:txBody>
      </p:sp>
    </p:spTree>
    <p:extLst>
      <p:ext uri="{BB962C8B-B14F-4D97-AF65-F5344CB8AC3E}">
        <p14:creationId xmlns:p14="http://schemas.microsoft.com/office/powerpoint/2010/main" val="2066068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BB4682-6E00-4A1B-BF49-B5E48C611C19}" type="datetimeFigureOut">
              <a:rPr lang="en-IN" smtClean="0"/>
              <a:t>04-12-2022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51CC9B1-F9EF-45C7-90B1-A81ADBA2B5F6}" type="slidenum">
              <a:rPr lang="en-IN" smtClean="0"/>
              <a:t>‹#›</a:t>
            </a:fld>
            <a:endParaRPr lang="en-IN"/>
          </a:p>
        </p:txBody>
      </p:sp>
    </p:spTree>
    <p:extLst>
      <p:ext uri="{BB962C8B-B14F-4D97-AF65-F5344CB8AC3E}">
        <p14:creationId xmlns:p14="http://schemas.microsoft.com/office/powerpoint/2010/main" val="2233083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BB4682-6E00-4A1B-BF49-B5E48C611C19}" type="datetimeFigureOut">
              <a:rPr lang="en-IN" smtClean="0"/>
              <a:t>04-12-2022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51CC9B1-F9EF-45C7-90B1-A81ADBA2B5F6}" type="slidenum">
              <a:rPr lang="en-IN" smtClean="0"/>
              <a:t>‹#›</a:t>
            </a:fld>
            <a:endParaRPr lang="en-IN"/>
          </a:p>
        </p:txBody>
      </p:sp>
    </p:spTree>
    <p:extLst>
      <p:ext uri="{BB962C8B-B14F-4D97-AF65-F5344CB8AC3E}">
        <p14:creationId xmlns:p14="http://schemas.microsoft.com/office/powerpoint/2010/main" val="3813885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BB4682-6E00-4A1B-BF49-B5E48C611C19}" type="datetimeFigureOut">
              <a:rPr lang="en-IN" smtClean="0"/>
              <a:t>04-12-2022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F51CC9B1-F9EF-45C7-90B1-A81ADBA2B5F6}" type="slidenum">
              <a:rPr lang="en-IN" smtClean="0"/>
              <a:t>‹#›</a:t>
            </a:fld>
            <a:endParaRPr lang="en-IN"/>
          </a:p>
        </p:txBody>
      </p:sp>
    </p:spTree>
    <p:extLst>
      <p:ext uri="{BB962C8B-B14F-4D97-AF65-F5344CB8AC3E}">
        <p14:creationId xmlns:p14="http://schemas.microsoft.com/office/powerpoint/2010/main" val="2243788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BB4682-6E00-4A1B-BF49-B5E48C611C19}" type="datetimeFigureOut">
              <a:rPr lang="en-IN" smtClean="0"/>
              <a:t>04-12-2022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51CC9B1-F9EF-45C7-90B1-A81ADBA2B5F6}" type="slidenum">
              <a:rPr lang="en-IN" smtClean="0"/>
              <a:t>‹#›</a:t>
            </a:fld>
            <a:endParaRPr lang="en-IN"/>
          </a:p>
        </p:txBody>
      </p:sp>
    </p:spTree>
    <p:extLst>
      <p:ext uri="{BB962C8B-B14F-4D97-AF65-F5344CB8AC3E}">
        <p14:creationId xmlns:p14="http://schemas.microsoft.com/office/powerpoint/2010/main" val="338310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BB4682-6E00-4A1B-BF49-B5E48C611C19}" type="datetimeFigureOut">
              <a:rPr lang="en-IN" smtClean="0"/>
              <a:t>04-12-2022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51CC9B1-F9EF-45C7-90B1-A81ADBA2B5F6}" type="slidenum">
              <a:rPr lang="en-IN" smtClean="0"/>
              <a:t>‹#›</a:t>
            </a:fld>
            <a:endParaRPr lang="en-IN"/>
          </a:p>
        </p:txBody>
      </p:sp>
    </p:spTree>
    <p:extLst>
      <p:ext uri="{BB962C8B-B14F-4D97-AF65-F5344CB8AC3E}">
        <p14:creationId xmlns:p14="http://schemas.microsoft.com/office/powerpoint/2010/main" val="138897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BB4682-6E00-4A1B-BF49-B5E48C611C19}" type="datetimeFigureOut">
              <a:rPr lang="en-IN" smtClean="0"/>
              <a:t>04-12-2022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51CC9B1-F9EF-45C7-90B1-A81ADBA2B5F6}" type="slidenum">
              <a:rPr lang="en-IN" smtClean="0"/>
              <a:t>‹#›</a:t>
            </a:fld>
            <a:endParaRPr lang="en-IN"/>
          </a:p>
        </p:txBody>
      </p:sp>
    </p:spTree>
    <p:extLst>
      <p:ext uri="{BB962C8B-B14F-4D97-AF65-F5344CB8AC3E}">
        <p14:creationId xmlns:p14="http://schemas.microsoft.com/office/powerpoint/2010/main" val="2563942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BB4682-6E00-4A1B-BF49-B5E48C611C19}" type="datetimeFigureOut">
              <a:rPr lang="en-IN" smtClean="0"/>
              <a:t>04-12-2022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51CC9B1-F9EF-45C7-90B1-A81ADBA2B5F6}" type="slidenum">
              <a:rPr lang="en-IN" smtClean="0"/>
              <a:t>‹#›</a:t>
            </a:fld>
            <a:endParaRPr lang="en-IN"/>
          </a:p>
        </p:txBody>
      </p:sp>
    </p:spTree>
    <p:extLst>
      <p:ext uri="{BB962C8B-B14F-4D97-AF65-F5344CB8AC3E}">
        <p14:creationId xmlns:p14="http://schemas.microsoft.com/office/powerpoint/2010/main" val="3724454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BB4682-6E00-4A1B-BF49-B5E48C611C19}" type="datetimeFigureOut">
              <a:rPr lang="en-IN" smtClean="0"/>
              <a:t>04-12-2022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51CC9B1-F9EF-45C7-90B1-A81ADBA2B5F6}" type="slidenum">
              <a:rPr lang="en-IN" smtClean="0"/>
              <a:t>‹#›</a:t>
            </a:fld>
            <a:endParaRPr lang="en-IN"/>
          </a:p>
        </p:txBody>
      </p:sp>
    </p:spTree>
    <p:extLst>
      <p:ext uri="{BB962C8B-B14F-4D97-AF65-F5344CB8AC3E}">
        <p14:creationId xmlns:p14="http://schemas.microsoft.com/office/powerpoint/2010/main" val="2509098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8BB4682-6E00-4A1B-BF49-B5E48C611C19}" type="datetimeFigureOut">
              <a:rPr lang="en-IN" smtClean="0"/>
              <a:t>04-12-2022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51CC9B1-F9EF-45C7-90B1-A81ADBA2B5F6}" type="slidenum">
              <a:rPr lang="en-IN" smtClean="0"/>
              <a:t>‹#›</a:t>
            </a:fld>
            <a:endParaRPr lang="en-IN"/>
          </a:p>
        </p:txBody>
      </p:sp>
    </p:spTree>
    <p:extLst>
      <p:ext uri="{BB962C8B-B14F-4D97-AF65-F5344CB8AC3E}">
        <p14:creationId xmlns:p14="http://schemas.microsoft.com/office/powerpoint/2010/main" val="964687422"/>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B6AD85-AE0A-6375-C49F-1C5AB8CF24A1}"/>
              </a:ext>
            </a:extLst>
          </p:cNvPr>
          <p:cNvSpPr>
            <a:spLocks noGrp="1"/>
          </p:cNvSpPr>
          <p:nvPr>
            <p:ph type="title"/>
          </p:nvPr>
        </p:nvSpPr>
        <p:spPr>
          <a:xfrm>
            <a:off x="581192" y="265534"/>
            <a:ext cx="11029616" cy="6592465"/>
          </a:xfrm>
        </p:spPr>
        <p:txBody>
          <a:bodyPr>
            <a:normAutofit fontScale="90000"/>
          </a:bodyPr>
          <a:lstStyle/>
          <a:p>
            <a:r>
              <a:rPr lang="en-IN" sz="2400" dirty="0">
                <a:latin typeface="inherit"/>
              </a:rPr>
              <a:t>                    </a:t>
            </a:r>
            <a:r>
              <a:rPr lang="en-IN" sz="3200" dirty="0">
                <a:latin typeface="inherit"/>
              </a:rPr>
              <a:t>EYE TRACKING BASED CONTROL SYSTEM FOR NATURAL</a:t>
            </a:r>
            <a:br>
              <a:rPr lang="en-IN" sz="3200" dirty="0">
                <a:latin typeface="inherit"/>
              </a:rPr>
            </a:br>
            <a:r>
              <a:rPr lang="en-IN" sz="3200" dirty="0">
                <a:latin typeface="inherit"/>
              </a:rPr>
              <a:t>                              HUMAN COMPUTER INTERACTION</a:t>
            </a:r>
            <a:br>
              <a:rPr lang="en-IN" sz="3200" dirty="0">
                <a:latin typeface="Calibri" panose="020F0502020204030204" pitchFamily="34" charset="0"/>
                <a:cs typeface="Calibri" panose="020F0502020204030204" pitchFamily="34" charset="0"/>
              </a:rPr>
            </a:br>
            <a:r>
              <a:rPr lang="en-IN" sz="3200" dirty="0">
                <a:latin typeface="Calibri" panose="020F0502020204030204" pitchFamily="34" charset="0"/>
                <a:cs typeface="Calibri" panose="020F0502020204030204" pitchFamily="34" charset="0"/>
              </a:rPr>
              <a:t>                                                   </a:t>
            </a:r>
            <a:r>
              <a:rPr lang="en-IN" sz="2000" dirty="0">
                <a:latin typeface="Calibri" panose="020F0502020204030204" pitchFamily="34" charset="0"/>
                <a:cs typeface="Calibri" panose="020F0502020204030204" pitchFamily="34" charset="0"/>
              </a:rPr>
              <a:t>MINI PROJECT</a:t>
            </a:r>
            <a:br>
              <a:rPr lang="en-IN" sz="2000" dirty="0">
                <a:latin typeface="Calibri" panose="020F0502020204030204" pitchFamily="34" charset="0"/>
                <a:cs typeface="Calibri" panose="020F0502020204030204" pitchFamily="34" charset="0"/>
              </a:rPr>
            </a:br>
            <a:br>
              <a:rPr lang="en-IN" sz="2000" dirty="0">
                <a:latin typeface="Calibri" panose="020F0502020204030204" pitchFamily="34" charset="0"/>
                <a:cs typeface="Calibri" panose="020F0502020204030204" pitchFamily="34" charset="0"/>
              </a:rPr>
            </a:br>
            <a:br>
              <a:rPr lang="en-IN" sz="2000" dirty="0">
                <a:latin typeface="Calibri" panose="020F0502020204030204" pitchFamily="34" charset="0"/>
                <a:cs typeface="Calibri" panose="020F0502020204030204" pitchFamily="34" charset="0"/>
              </a:rPr>
            </a:br>
            <a:br>
              <a:rPr lang="en-IN" sz="2000" dirty="0">
                <a:latin typeface="Calibri" panose="020F0502020204030204" pitchFamily="34" charset="0"/>
                <a:cs typeface="Calibri" panose="020F0502020204030204" pitchFamily="34" charset="0"/>
              </a:rPr>
            </a:br>
            <a:br>
              <a:rPr lang="en-IN" sz="2000" dirty="0">
                <a:latin typeface="Calibri" panose="020F0502020204030204" pitchFamily="34" charset="0"/>
                <a:cs typeface="Calibri" panose="020F0502020204030204" pitchFamily="34" charset="0"/>
              </a:rPr>
            </a:br>
            <a:br>
              <a:rPr lang="en-IN" sz="2000" dirty="0">
                <a:latin typeface="Calibri" panose="020F0502020204030204" pitchFamily="34" charset="0"/>
                <a:cs typeface="Calibri" panose="020F0502020204030204" pitchFamily="34" charset="0"/>
              </a:rPr>
            </a:br>
            <a:r>
              <a:rPr lang="en-IN" sz="2000" dirty="0">
                <a:latin typeface="Calibri" panose="020F0502020204030204" pitchFamily="34" charset="0"/>
                <a:cs typeface="Calibri" panose="020F0502020204030204" pitchFamily="34" charset="0"/>
              </a:rPr>
              <a:t>                                                                              PRESENTED BY </a:t>
            </a:r>
            <a:r>
              <a:rPr lang="en-IN" sz="2700" b="1" dirty="0">
                <a:latin typeface="Calibri" panose="020F0502020204030204" pitchFamily="34" charset="0"/>
                <a:cs typeface="Calibri" panose="020F0502020204030204" pitchFamily="34" charset="0"/>
              </a:rPr>
              <a:t>(A11)</a:t>
            </a:r>
            <a:br>
              <a:rPr lang="en-IN" sz="2000" dirty="0">
                <a:latin typeface="Calibri" panose="020F0502020204030204" pitchFamily="34" charset="0"/>
                <a:cs typeface="Calibri" panose="020F0502020204030204" pitchFamily="34" charset="0"/>
              </a:rPr>
            </a:br>
            <a:r>
              <a:rPr lang="en-IN" sz="2000" dirty="0">
                <a:latin typeface="Calibri" panose="020F0502020204030204" pitchFamily="34" charset="0"/>
                <a:cs typeface="Calibri" panose="020F0502020204030204" pitchFamily="34" charset="0"/>
              </a:rPr>
              <a:t>                      D.LAKSHMI MANASA(19481A1225)                           G.GOPI KRISHNA REDDY(19481A1231)</a:t>
            </a:r>
            <a:br>
              <a:rPr lang="en-IN" sz="2000" dirty="0">
                <a:latin typeface="Calibri" panose="020F0502020204030204" pitchFamily="34" charset="0"/>
                <a:cs typeface="Calibri" panose="020F0502020204030204" pitchFamily="34" charset="0"/>
              </a:rPr>
            </a:br>
            <a:r>
              <a:rPr lang="en-IN" sz="2000" dirty="0">
                <a:latin typeface="Calibri" panose="020F0502020204030204" pitchFamily="34" charset="0"/>
                <a:cs typeface="Calibri" panose="020F0502020204030204" pitchFamily="34" charset="0"/>
              </a:rPr>
              <a:t>                      M.NIKITHA(20485A1204)                                             B.SAI KIRAN(19481A1209)</a:t>
            </a:r>
            <a:br>
              <a:rPr lang="en-IN" sz="2000" dirty="0">
                <a:latin typeface="Calibri" panose="020F0502020204030204" pitchFamily="34" charset="0"/>
                <a:cs typeface="Calibri" panose="020F0502020204030204" pitchFamily="34" charset="0"/>
              </a:rPr>
            </a:br>
            <a:br>
              <a:rPr lang="en-IN" sz="2000" dirty="0">
                <a:latin typeface="Calibri" panose="020F0502020204030204" pitchFamily="34" charset="0"/>
                <a:cs typeface="Calibri" panose="020F0502020204030204" pitchFamily="34" charset="0"/>
              </a:rPr>
            </a:br>
            <a:r>
              <a:rPr lang="en-IN" sz="2000" dirty="0">
                <a:latin typeface="Calibri" panose="020F0502020204030204" pitchFamily="34" charset="0"/>
                <a:cs typeface="Calibri" panose="020F0502020204030204" pitchFamily="34" charset="0"/>
              </a:rPr>
              <a:t>                                           </a:t>
            </a:r>
            <a:r>
              <a:rPr lang="en-IN" sz="1800" dirty="0">
                <a:latin typeface="Calibri" panose="020F0502020204030204" pitchFamily="34" charset="0"/>
                <a:cs typeface="Calibri" panose="020F0502020204030204" pitchFamily="34" charset="0"/>
              </a:rPr>
              <a:t>UNDER THE GUIDANCE OF</a:t>
            </a:r>
            <a:br>
              <a:rPr lang="en-IN" sz="1800" dirty="0">
                <a:latin typeface="Calibri" panose="020F0502020204030204" pitchFamily="34" charset="0"/>
                <a:cs typeface="Calibri" panose="020F0502020204030204" pitchFamily="34" charset="0"/>
              </a:rPr>
            </a:br>
            <a:r>
              <a:rPr lang="en-IN" sz="1800" dirty="0">
                <a:latin typeface="Calibri" panose="020F0502020204030204" pitchFamily="34" charset="0"/>
                <a:cs typeface="Calibri" panose="020F0502020204030204" pitchFamily="34" charset="0"/>
              </a:rPr>
              <a:t>                                                                          </a:t>
            </a:r>
            <a:r>
              <a:rPr lang="en-IN" sz="2000" dirty="0">
                <a:latin typeface="Calibri" panose="020F0502020204030204" pitchFamily="34" charset="0"/>
                <a:cs typeface="Calibri" panose="020F0502020204030204" pitchFamily="34" charset="0"/>
              </a:rPr>
              <a:t>Mr B.SOBHAN BABU </a:t>
            </a:r>
            <a:r>
              <a:rPr lang="en-IN" sz="2000" dirty="0" err="1">
                <a:latin typeface="Calibri" panose="020F0502020204030204" pitchFamily="34" charset="0"/>
                <a:cs typeface="Calibri" panose="020F0502020204030204" pitchFamily="34" charset="0"/>
              </a:rPr>
              <a:t>M.Tech</a:t>
            </a:r>
            <a:r>
              <a:rPr lang="en-IN" sz="2000" dirty="0">
                <a:latin typeface="Calibri" panose="020F0502020204030204" pitchFamily="34" charset="0"/>
                <a:cs typeface="Calibri" panose="020F0502020204030204" pitchFamily="34" charset="0"/>
              </a:rPr>
              <a:t> (</a:t>
            </a:r>
            <a:r>
              <a:rPr lang="en-IN" sz="2000" dirty="0" err="1">
                <a:latin typeface="Calibri" panose="020F0502020204030204" pitchFamily="34" charset="0"/>
                <a:cs typeface="Calibri" panose="020F0502020204030204" pitchFamily="34" charset="0"/>
              </a:rPr>
              <a:t>Ph.D</a:t>
            </a:r>
            <a:r>
              <a:rPr lang="en-IN" sz="2000" dirty="0">
                <a:latin typeface="Calibri" panose="020F0502020204030204" pitchFamily="34" charset="0"/>
                <a:cs typeface="Calibri" panose="020F0502020204030204" pitchFamily="34" charset="0"/>
              </a:rPr>
              <a:t>)</a:t>
            </a:r>
            <a:br>
              <a:rPr lang="en-IN" sz="2000" dirty="0">
                <a:latin typeface="Calibri" panose="020F0502020204030204" pitchFamily="34" charset="0"/>
                <a:cs typeface="Calibri" panose="020F0502020204030204" pitchFamily="34" charset="0"/>
              </a:rPr>
            </a:br>
            <a:r>
              <a:rPr lang="en-IN" sz="1800" dirty="0">
                <a:latin typeface="Calibri" panose="020F0502020204030204" pitchFamily="34" charset="0"/>
                <a:cs typeface="Calibri" panose="020F0502020204030204" pitchFamily="34" charset="0"/>
              </a:rPr>
              <a:t>                                                     Assistant Professor, Department Of Information Technology.</a:t>
            </a:r>
            <a:br>
              <a:rPr lang="en-IN" sz="1800" dirty="0">
                <a:latin typeface="Calibri" panose="020F0502020204030204" pitchFamily="34" charset="0"/>
                <a:cs typeface="Calibri" panose="020F0502020204030204" pitchFamily="34" charset="0"/>
              </a:rPr>
            </a:br>
            <a:r>
              <a:rPr lang="en-IN" sz="1800" dirty="0">
                <a:latin typeface="Calibri" panose="020F0502020204030204" pitchFamily="34" charset="0"/>
                <a:cs typeface="Calibri" panose="020F0502020204030204" pitchFamily="34" charset="0"/>
              </a:rPr>
              <a:t>                                 </a:t>
            </a:r>
            <a:br>
              <a:rPr lang="en-IN" sz="1800" dirty="0">
                <a:latin typeface="Calibri" panose="020F0502020204030204" pitchFamily="34" charset="0"/>
                <a:cs typeface="Calibri" panose="020F0502020204030204" pitchFamily="34" charset="0"/>
              </a:rPr>
            </a:br>
            <a:r>
              <a:rPr lang="en-IN" sz="1800" dirty="0">
                <a:latin typeface="Calibri" panose="020F0502020204030204" pitchFamily="34" charset="0"/>
                <a:cs typeface="Calibri" panose="020F0502020204030204" pitchFamily="34" charset="0"/>
              </a:rPr>
              <a:t>                                                   </a:t>
            </a:r>
            <a:r>
              <a:rPr lang="en-IN" sz="2200" dirty="0">
                <a:latin typeface="Calibri" panose="020F0502020204030204" pitchFamily="34" charset="0"/>
                <a:cs typeface="Calibri" panose="020F0502020204030204" pitchFamily="34" charset="0"/>
              </a:rPr>
              <a:t>DEPARTMENT OF INFORMATION TECHNOLOGY                                             </a:t>
            </a:r>
            <a:br>
              <a:rPr lang="en-IN" sz="2000" dirty="0">
                <a:latin typeface="Calibri" panose="020F0502020204030204" pitchFamily="34" charset="0"/>
                <a:cs typeface="Calibri" panose="020F0502020204030204" pitchFamily="34" charset="0"/>
              </a:rPr>
            </a:br>
            <a:r>
              <a:rPr lang="en-IN" sz="2000" dirty="0">
                <a:latin typeface="Calibri" panose="020F0502020204030204" pitchFamily="34" charset="0"/>
                <a:cs typeface="Calibri" panose="020F0502020204030204" pitchFamily="34" charset="0"/>
              </a:rPr>
              <a:t>                          </a:t>
            </a:r>
            <a:br>
              <a:rPr lang="en-IN" sz="2000" dirty="0">
                <a:latin typeface="Calibri" panose="020F0502020204030204" pitchFamily="34" charset="0"/>
                <a:cs typeface="Calibri" panose="020F0502020204030204" pitchFamily="34" charset="0"/>
              </a:rPr>
            </a:br>
            <a:r>
              <a:rPr lang="en-IN" sz="2000" dirty="0">
                <a:latin typeface="Calibri" panose="020F0502020204030204" pitchFamily="34" charset="0"/>
                <a:cs typeface="Calibri" panose="020F0502020204030204" pitchFamily="34" charset="0"/>
              </a:rPr>
              <a:t>                 </a:t>
            </a:r>
            <a:r>
              <a:rPr lang="en-IN" sz="3100" dirty="0">
                <a:latin typeface="Bahnschrift Condensed" panose="020B0502040204020203" pitchFamily="34" charset="0"/>
                <a:cs typeface="Calibri" panose="020F0502020204030204" pitchFamily="34" charset="0"/>
              </a:rPr>
              <a:t>SESHADRI RAO GUDLAVALLERU ENGINEERING COLLEGE , GUDLAVALLERU</a:t>
            </a:r>
            <a:br>
              <a:rPr lang="en-IN" sz="2000" dirty="0">
                <a:latin typeface="Bahnschrift Condensed" panose="020B0502040204020203" pitchFamily="34" charset="0"/>
                <a:cs typeface="Calibri" panose="020F0502020204030204" pitchFamily="34" charset="0"/>
              </a:rPr>
            </a:br>
            <a:r>
              <a:rPr lang="en-IN" sz="1800" dirty="0">
                <a:latin typeface="Bahnschrift Light" panose="020B0502040204020203" pitchFamily="34" charset="0"/>
                <a:cs typeface="Calibri" panose="020F0502020204030204" pitchFamily="34" charset="0"/>
              </a:rPr>
              <a:t>                               (An Autonomous Institute with Permanent Affiliation to JNTUK)</a:t>
            </a:r>
            <a:br>
              <a:rPr lang="en-IN" sz="1800" dirty="0">
                <a:latin typeface="Bahnschrift Light" panose="020B0502040204020203" pitchFamily="34" charset="0"/>
                <a:cs typeface="Calibri" panose="020F0502020204030204" pitchFamily="34" charset="0"/>
              </a:rPr>
            </a:br>
            <a:r>
              <a:rPr lang="en-IN" sz="2000" dirty="0">
                <a:latin typeface="Calibri" panose="020F0502020204030204" pitchFamily="34" charset="0"/>
                <a:cs typeface="Calibri" panose="020F0502020204030204" pitchFamily="34" charset="0"/>
              </a:rPr>
              <a:t>    </a:t>
            </a:r>
            <a:endParaRPr lang="en-IN" sz="1800" dirty="0">
              <a:latin typeface="Calibri" panose="020F0502020204030204" pitchFamily="34" charset="0"/>
              <a:cs typeface="Calibri" panose="020F0502020204030204" pitchFamily="34" charset="0"/>
            </a:endParaRPr>
          </a:p>
        </p:txBody>
      </p:sp>
      <p:pic>
        <p:nvPicPr>
          <p:cNvPr id="7" name="Content Placeholder 6">
            <a:extLst>
              <a:ext uri="{FF2B5EF4-FFF2-40B4-BE49-F238E27FC236}">
                <a16:creationId xmlns:a16="http://schemas.microsoft.com/office/drawing/2014/main" id="{2BC14E1A-717B-508E-56DF-E1134EE9C3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41612" y="1724482"/>
            <a:ext cx="1560576" cy="1066768"/>
          </a:xfrm>
        </p:spPr>
      </p:pic>
    </p:spTree>
    <p:extLst>
      <p:ext uri="{BB962C8B-B14F-4D97-AF65-F5344CB8AC3E}">
        <p14:creationId xmlns:p14="http://schemas.microsoft.com/office/powerpoint/2010/main" val="2871841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DD30B-4092-C984-DC87-429D5E0E4866}"/>
              </a:ext>
            </a:extLst>
          </p:cNvPr>
          <p:cNvSpPr>
            <a:spLocks noGrp="1"/>
          </p:cNvSpPr>
          <p:nvPr>
            <p:ph type="title"/>
          </p:nvPr>
        </p:nvSpPr>
        <p:spPr/>
        <p:txBody>
          <a:bodyPr>
            <a:normAutofit/>
          </a:bodyPr>
          <a:lstStyle/>
          <a:p>
            <a:r>
              <a:rPr lang="en-IN" sz="2800" b="1" dirty="0"/>
              <a:t>USE CASE DIAGRAM</a:t>
            </a:r>
          </a:p>
        </p:txBody>
      </p:sp>
      <p:pic>
        <p:nvPicPr>
          <p:cNvPr id="6" name="Content Placeholder 5">
            <a:extLst>
              <a:ext uri="{FF2B5EF4-FFF2-40B4-BE49-F238E27FC236}">
                <a16:creationId xmlns:a16="http://schemas.microsoft.com/office/drawing/2014/main" id="{E5432943-9635-B643-B5FD-891A903A73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2612" y="1492898"/>
            <a:ext cx="7865705" cy="4842588"/>
          </a:xfrm>
        </p:spPr>
      </p:pic>
    </p:spTree>
    <p:extLst>
      <p:ext uri="{BB962C8B-B14F-4D97-AF65-F5344CB8AC3E}">
        <p14:creationId xmlns:p14="http://schemas.microsoft.com/office/powerpoint/2010/main" val="185030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6C263-22BA-74E7-1F57-F540E1F0AADA}"/>
              </a:ext>
            </a:extLst>
          </p:cNvPr>
          <p:cNvSpPr>
            <a:spLocks noGrp="1"/>
          </p:cNvSpPr>
          <p:nvPr>
            <p:ph type="title"/>
          </p:nvPr>
        </p:nvSpPr>
        <p:spPr>
          <a:xfrm>
            <a:off x="2024743" y="624110"/>
            <a:ext cx="9479869" cy="1280890"/>
          </a:xfrm>
        </p:spPr>
        <p:txBody>
          <a:bodyPr>
            <a:normAutofit/>
          </a:bodyPr>
          <a:lstStyle/>
          <a:p>
            <a:r>
              <a:rPr lang="en-IN" sz="2800" b="1" dirty="0"/>
              <a:t>CLASS DIAGRAM</a:t>
            </a:r>
          </a:p>
        </p:txBody>
      </p:sp>
      <p:pic>
        <p:nvPicPr>
          <p:cNvPr id="19" name="Content Placeholder 18">
            <a:extLst>
              <a:ext uri="{FF2B5EF4-FFF2-40B4-BE49-F238E27FC236}">
                <a16:creationId xmlns:a16="http://schemas.microsoft.com/office/drawing/2014/main" id="{133F2116-E405-7D2E-06A6-3965C94456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5127" y="1455575"/>
            <a:ext cx="7259216" cy="4935893"/>
          </a:xfrm>
        </p:spPr>
      </p:pic>
    </p:spTree>
    <p:extLst>
      <p:ext uri="{BB962C8B-B14F-4D97-AF65-F5344CB8AC3E}">
        <p14:creationId xmlns:p14="http://schemas.microsoft.com/office/powerpoint/2010/main" val="4284477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7BD9B-2A70-4810-A770-0B88FD34AD06}"/>
              </a:ext>
            </a:extLst>
          </p:cNvPr>
          <p:cNvSpPr>
            <a:spLocks noGrp="1"/>
          </p:cNvSpPr>
          <p:nvPr>
            <p:ph type="title"/>
          </p:nvPr>
        </p:nvSpPr>
        <p:spPr>
          <a:xfrm>
            <a:off x="2052735" y="177283"/>
            <a:ext cx="9358571" cy="961052"/>
          </a:xfrm>
        </p:spPr>
        <p:txBody>
          <a:bodyPr>
            <a:normAutofit/>
          </a:bodyPr>
          <a:lstStyle/>
          <a:p>
            <a:r>
              <a:rPr lang="en-IN" sz="2800" b="1" dirty="0"/>
              <a:t>STATE</a:t>
            </a:r>
            <a:r>
              <a:rPr lang="en-IN" sz="2800" dirty="0"/>
              <a:t> </a:t>
            </a:r>
            <a:r>
              <a:rPr lang="en-IN" sz="2800" b="1" dirty="0"/>
              <a:t>CHART DIAGRAM</a:t>
            </a:r>
          </a:p>
        </p:txBody>
      </p:sp>
      <p:pic>
        <p:nvPicPr>
          <p:cNvPr id="5" name="Content Placeholder 4">
            <a:extLst>
              <a:ext uri="{FF2B5EF4-FFF2-40B4-BE49-F238E27FC236}">
                <a16:creationId xmlns:a16="http://schemas.microsoft.com/office/drawing/2014/main" id="{E8B8ADFA-3DB4-3C49-6CE9-D8852121D0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5632" y="802433"/>
            <a:ext cx="6055567" cy="5878284"/>
          </a:xfrm>
        </p:spPr>
      </p:pic>
    </p:spTree>
    <p:extLst>
      <p:ext uri="{BB962C8B-B14F-4D97-AF65-F5344CB8AC3E}">
        <p14:creationId xmlns:p14="http://schemas.microsoft.com/office/powerpoint/2010/main" val="143740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527C4-2692-9113-2B9B-01B2182BEECE}"/>
              </a:ext>
            </a:extLst>
          </p:cNvPr>
          <p:cNvSpPr>
            <a:spLocks noGrp="1"/>
          </p:cNvSpPr>
          <p:nvPr>
            <p:ph type="title"/>
          </p:nvPr>
        </p:nvSpPr>
        <p:spPr>
          <a:xfrm>
            <a:off x="1875453" y="624110"/>
            <a:ext cx="9629159" cy="1280890"/>
          </a:xfrm>
        </p:spPr>
        <p:txBody>
          <a:bodyPr>
            <a:normAutofit/>
          </a:bodyPr>
          <a:lstStyle/>
          <a:p>
            <a:r>
              <a:rPr lang="en-IN" sz="2800" b="1" dirty="0"/>
              <a:t>SEQUENCE DIAGRAM</a:t>
            </a:r>
          </a:p>
        </p:txBody>
      </p:sp>
      <p:pic>
        <p:nvPicPr>
          <p:cNvPr id="5" name="Content Placeholder 4">
            <a:extLst>
              <a:ext uri="{FF2B5EF4-FFF2-40B4-BE49-F238E27FC236}">
                <a16:creationId xmlns:a16="http://schemas.microsoft.com/office/drawing/2014/main" id="{A31D9AF9-9B28-F293-D6D3-E81AF07317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0" y="1352939"/>
            <a:ext cx="8686800" cy="5225143"/>
          </a:xfrm>
        </p:spPr>
      </p:pic>
    </p:spTree>
    <p:extLst>
      <p:ext uri="{BB962C8B-B14F-4D97-AF65-F5344CB8AC3E}">
        <p14:creationId xmlns:p14="http://schemas.microsoft.com/office/powerpoint/2010/main" val="1149480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3B0F3-A9A7-F083-069F-861C6F99BED9}"/>
              </a:ext>
            </a:extLst>
          </p:cNvPr>
          <p:cNvSpPr>
            <a:spLocks noGrp="1"/>
          </p:cNvSpPr>
          <p:nvPr>
            <p:ph type="title"/>
          </p:nvPr>
        </p:nvSpPr>
        <p:spPr>
          <a:xfrm>
            <a:off x="2062065" y="624110"/>
            <a:ext cx="9442547" cy="1280890"/>
          </a:xfrm>
        </p:spPr>
        <p:txBody>
          <a:bodyPr>
            <a:normAutofit/>
          </a:bodyPr>
          <a:lstStyle/>
          <a:p>
            <a:r>
              <a:rPr lang="en-IN" sz="2800" b="1" dirty="0"/>
              <a:t>ACTIVITY DIAGRAM</a:t>
            </a:r>
          </a:p>
        </p:txBody>
      </p:sp>
      <p:pic>
        <p:nvPicPr>
          <p:cNvPr id="5" name="Content Placeholder 4">
            <a:extLst>
              <a:ext uri="{FF2B5EF4-FFF2-40B4-BE49-F238E27FC236}">
                <a16:creationId xmlns:a16="http://schemas.microsoft.com/office/drawing/2014/main" id="{8A542668-54B3-CF8D-3D59-8394EF8787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7763" y="1334277"/>
            <a:ext cx="6699380" cy="5197151"/>
          </a:xfrm>
        </p:spPr>
      </p:pic>
    </p:spTree>
    <p:extLst>
      <p:ext uri="{BB962C8B-B14F-4D97-AF65-F5344CB8AC3E}">
        <p14:creationId xmlns:p14="http://schemas.microsoft.com/office/powerpoint/2010/main" val="921292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03745-B47D-86BF-AE3D-367FAA3F39D7}"/>
              </a:ext>
            </a:extLst>
          </p:cNvPr>
          <p:cNvSpPr>
            <a:spLocks noGrp="1"/>
          </p:cNvSpPr>
          <p:nvPr>
            <p:ph type="title"/>
          </p:nvPr>
        </p:nvSpPr>
        <p:spPr/>
        <p:txBody>
          <a:bodyPr>
            <a:normAutofit/>
          </a:bodyPr>
          <a:lstStyle/>
          <a:p>
            <a:r>
              <a:rPr lang="en-IN" sz="2800" b="1" dirty="0"/>
              <a:t>IMPLEMENTATION</a:t>
            </a:r>
          </a:p>
        </p:txBody>
      </p:sp>
      <p:sp>
        <p:nvSpPr>
          <p:cNvPr id="8" name="Content Placeholder 7">
            <a:extLst>
              <a:ext uri="{FF2B5EF4-FFF2-40B4-BE49-F238E27FC236}">
                <a16:creationId xmlns:a16="http://schemas.microsoft.com/office/drawing/2014/main" id="{E7634C82-0348-3A6E-E9FA-94E7BE63396B}"/>
              </a:ext>
            </a:extLst>
          </p:cNvPr>
          <p:cNvSpPr>
            <a:spLocks noGrp="1"/>
          </p:cNvSpPr>
          <p:nvPr>
            <p:ph idx="1"/>
          </p:nvPr>
        </p:nvSpPr>
        <p:spPr>
          <a:xfrm>
            <a:off x="1981200" y="1344705"/>
            <a:ext cx="9523412" cy="5190565"/>
          </a:xfrm>
        </p:spPr>
        <p:txBody>
          <a:bodyPr>
            <a:normAutofit/>
          </a:bodyPr>
          <a:lstStyle/>
          <a:p>
            <a:pPr>
              <a:buFont typeface="Wingdings" panose="05000000000000000000" pitchFamily="2" charset="2"/>
              <a:buChar char="Ø"/>
            </a:pPr>
            <a:r>
              <a:rPr lang="en-US" dirty="0"/>
              <a:t>The following are the acts that make up the system proposed in this study: </a:t>
            </a:r>
          </a:p>
          <a:p>
            <a:pPr marL="0" indent="0">
              <a:buNone/>
            </a:pPr>
            <a:r>
              <a:rPr lang="en-US" dirty="0"/>
              <a:t>      1. Squinting your eyes </a:t>
            </a:r>
          </a:p>
          <a:p>
            <a:pPr marL="0" indent="0">
              <a:buNone/>
            </a:pPr>
            <a:r>
              <a:rPr lang="en-US" dirty="0"/>
              <a:t>      2. Winking </a:t>
            </a:r>
          </a:p>
          <a:p>
            <a:pPr marL="0" indent="0">
              <a:buNone/>
            </a:pPr>
            <a:r>
              <a:rPr lang="en-US" dirty="0"/>
              <a:t>      3. Head movement (pitch and yaw) </a:t>
            </a:r>
          </a:p>
          <a:p>
            <a:pPr marL="0" indent="0">
              <a:buNone/>
            </a:pPr>
            <a:r>
              <a:rPr lang="en-US" dirty="0"/>
              <a:t>      4. Opening your mouth</a:t>
            </a:r>
          </a:p>
          <a:p>
            <a:pPr>
              <a:buFont typeface="Wingdings" panose="05000000000000000000" pitchFamily="2" charset="2"/>
              <a:buChar char="Ø"/>
            </a:pPr>
            <a:r>
              <a:rPr lang="en-US" dirty="0"/>
              <a:t>The project relies on the webcam to recognize facial functionality and place it in the cursor.</a:t>
            </a:r>
          </a:p>
          <a:p>
            <a:pPr>
              <a:buFont typeface="Wingdings" panose="05000000000000000000" pitchFamily="2" charset="2"/>
              <a:buChar char="Ø"/>
            </a:pPr>
            <a:r>
              <a:rPr lang="en-US" dirty="0"/>
              <a:t> When the camera is open, the program must restore each image of the video. A framework after 1/30 seconds will be handled because the video frame rate usually has about 30 frames per second.</a:t>
            </a:r>
          </a:p>
          <a:p>
            <a:pPr>
              <a:buFont typeface="Wingdings" panose="05000000000000000000" pitchFamily="2" charset="2"/>
              <a:buChar char="Ø"/>
            </a:pPr>
            <a:r>
              <a:rPr lang="en-US" dirty="0"/>
              <a:t>This technique is repeated for each frame as part of a loop. Face areas need to be recognized after frame removal. As a result, the images go through a series of image processing processes so that the computer can recognize features such as eyes, mouth, and nose. </a:t>
            </a:r>
            <a:endParaRPr lang="en-IN" dirty="0"/>
          </a:p>
        </p:txBody>
      </p:sp>
    </p:spTree>
    <p:extLst>
      <p:ext uri="{BB962C8B-B14F-4D97-AF65-F5344CB8AC3E}">
        <p14:creationId xmlns:p14="http://schemas.microsoft.com/office/powerpoint/2010/main" val="1917265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ED2314-C4E4-4031-D34B-19205AC2133F}"/>
              </a:ext>
            </a:extLst>
          </p:cNvPr>
          <p:cNvSpPr>
            <a:spLocks noGrp="1"/>
          </p:cNvSpPr>
          <p:nvPr>
            <p:ph idx="1"/>
          </p:nvPr>
        </p:nvSpPr>
        <p:spPr>
          <a:xfrm>
            <a:off x="2070847" y="770966"/>
            <a:ext cx="9433765" cy="5140256"/>
          </a:xfrm>
        </p:spPr>
        <p:txBody>
          <a:bodyPr/>
          <a:lstStyle/>
          <a:p>
            <a:pPr marL="0" indent="0">
              <a:buNone/>
            </a:pPr>
            <a:r>
              <a:rPr lang="en-IN" sz="2000" dirty="0"/>
              <a:t>The processing techniques are:</a:t>
            </a:r>
            <a:endParaRPr lang="en-IN" sz="2000" b="1" dirty="0"/>
          </a:p>
          <a:p>
            <a:pPr marL="0" indent="0">
              <a:buNone/>
            </a:pPr>
            <a:r>
              <a:rPr lang="en-IN" sz="2000" b="1" dirty="0"/>
              <a:t> 1.</a:t>
            </a:r>
            <a:r>
              <a:rPr lang="en-IN" b="1" dirty="0"/>
              <a:t>Resize</a:t>
            </a:r>
            <a:r>
              <a:rPr lang="en-IN" dirty="0"/>
              <a:t>:</a:t>
            </a:r>
          </a:p>
          <a:p>
            <a:pPr marL="0" indent="0">
              <a:buNone/>
            </a:pPr>
            <a:r>
              <a:rPr lang="en-US" sz="1600" dirty="0"/>
              <a:t>    On the y-axis, the first image is rotated 90 degrees. After that, the image must be resized. You can set the image resolution into any value you choose to use the resolution technique, depending on your needs. </a:t>
            </a:r>
          </a:p>
          <a:p>
            <a:pPr marL="0" indent="0">
              <a:buNone/>
            </a:pPr>
            <a:r>
              <a:rPr lang="en-US" sz="1600" b="1" dirty="0"/>
              <a:t> 2. </a:t>
            </a:r>
            <a:r>
              <a:rPr lang="en-IN" sz="1600" b="1" dirty="0" err="1"/>
              <a:t>Bgr</a:t>
            </a:r>
            <a:r>
              <a:rPr lang="en-IN" sz="1600" b="1" dirty="0"/>
              <a:t> to </a:t>
            </a:r>
            <a:r>
              <a:rPr lang="en-IN" sz="1600" b="1" dirty="0" err="1"/>
              <a:t>gray</a:t>
            </a:r>
            <a:r>
              <a:rPr lang="en-IN" sz="1600" b="1" dirty="0"/>
              <a:t> :</a:t>
            </a:r>
          </a:p>
          <a:p>
            <a:pPr marL="0" indent="0">
              <a:buNone/>
            </a:pPr>
            <a:r>
              <a:rPr lang="en-US" sz="1600" dirty="0"/>
              <a:t>    To generate more accurate results, the data we utilize to recognize the different areas of the face must be grey level.</a:t>
            </a:r>
          </a:p>
          <a:p>
            <a:pPr marL="0" indent="0">
              <a:buNone/>
            </a:pPr>
            <a:r>
              <a:rPr lang="en-US" sz="1600" b="1" dirty="0"/>
              <a:t> 3. Facial feature prediction and detection:</a:t>
            </a:r>
          </a:p>
          <a:p>
            <a:pPr marL="0" indent="0">
              <a:buNone/>
            </a:pPr>
            <a:r>
              <a:rPr lang="en-US" sz="1600" b="1" dirty="0"/>
              <a:t>    </a:t>
            </a:r>
            <a:r>
              <a:rPr lang="en-US" sz="1600" dirty="0"/>
              <a:t>Face detection is handled by a method named " detector()'in models. The "prediction"        tool   can now be used to find facial features after a face has been recognized.</a:t>
            </a:r>
          </a:p>
          <a:p>
            <a:pPr marL="0" indent="0">
              <a:buNone/>
            </a:pPr>
            <a:r>
              <a:rPr lang="en-US" sz="1600" b="1" dirty="0"/>
              <a:t> 4. Mouth and eye aspect ratio</a:t>
            </a:r>
            <a:r>
              <a:rPr lang="en-US" sz="1600" dirty="0"/>
              <a:t>: </a:t>
            </a:r>
          </a:p>
          <a:p>
            <a:pPr marL="0" indent="0">
              <a:buNone/>
            </a:pPr>
            <a:r>
              <a:rPr lang="en-US" sz="1600" dirty="0"/>
              <a:t>   Perspective ratio of mouth and eyes: after framing, the program needs a reference for shapes that, when contrasted, illuminate the product by any movement directed by these areas, such as blinking, yawning, etc.</a:t>
            </a:r>
            <a:endParaRPr lang="en-IN" sz="1600" b="1" dirty="0"/>
          </a:p>
        </p:txBody>
      </p:sp>
    </p:spTree>
    <p:extLst>
      <p:ext uri="{BB962C8B-B14F-4D97-AF65-F5344CB8AC3E}">
        <p14:creationId xmlns:p14="http://schemas.microsoft.com/office/powerpoint/2010/main" val="1040640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F970A-223C-3439-0C98-350C9A5EAA7F}"/>
              </a:ext>
            </a:extLst>
          </p:cNvPr>
          <p:cNvSpPr>
            <a:spLocks noGrp="1"/>
          </p:cNvSpPr>
          <p:nvPr>
            <p:ph type="title"/>
          </p:nvPr>
        </p:nvSpPr>
        <p:spPr>
          <a:xfrm>
            <a:off x="2592925" y="624110"/>
            <a:ext cx="8911687" cy="765419"/>
          </a:xfrm>
        </p:spPr>
        <p:txBody>
          <a:bodyPr>
            <a:normAutofit/>
          </a:bodyPr>
          <a:lstStyle/>
          <a:p>
            <a:r>
              <a:rPr lang="en-IN" sz="3200" b="1" dirty="0"/>
              <a:t>RESULT:</a:t>
            </a:r>
          </a:p>
        </p:txBody>
      </p:sp>
      <p:pic>
        <p:nvPicPr>
          <p:cNvPr id="5" name="Content Placeholder 4">
            <a:extLst>
              <a:ext uri="{FF2B5EF4-FFF2-40B4-BE49-F238E27FC236}">
                <a16:creationId xmlns:a16="http://schemas.microsoft.com/office/drawing/2014/main" id="{07672E58-D5CE-E8B7-C17C-AB2B09BA14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1953" y="1859802"/>
            <a:ext cx="4814047" cy="3196291"/>
          </a:xfrm>
        </p:spPr>
      </p:pic>
      <p:pic>
        <p:nvPicPr>
          <p:cNvPr id="11" name="Picture 10">
            <a:extLst>
              <a:ext uri="{FF2B5EF4-FFF2-40B4-BE49-F238E27FC236}">
                <a16:creationId xmlns:a16="http://schemas.microsoft.com/office/drawing/2014/main" id="{191F8AE6-19D1-E0E6-CC7D-B8DFD2479B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869" y="1828426"/>
            <a:ext cx="5378824" cy="3196290"/>
          </a:xfrm>
          <a:prstGeom prst="rect">
            <a:avLst/>
          </a:prstGeom>
        </p:spPr>
      </p:pic>
      <p:sp>
        <p:nvSpPr>
          <p:cNvPr id="13" name="TextBox 12">
            <a:extLst>
              <a:ext uri="{FF2B5EF4-FFF2-40B4-BE49-F238E27FC236}">
                <a16:creationId xmlns:a16="http://schemas.microsoft.com/office/drawing/2014/main" id="{5E3CBBE7-A35C-E58F-268F-1AF4B302FDCD}"/>
              </a:ext>
            </a:extLst>
          </p:cNvPr>
          <p:cNvSpPr txBox="1"/>
          <p:nvPr/>
        </p:nvSpPr>
        <p:spPr>
          <a:xfrm>
            <a:off x="2115671" y="5157034"/>
            <a:ext cx="3247348" cy="369332"/>
          </a:xfrm>
          <a:prstGeom prst="rect">
            <a:avLst/>
          </a:prstGeom>
          <a:noFill/>
        </p:spPr>
        <p:txBody>
          <a:bodyPr wrap="square">
            <a:spAutoFit/>
          </a:bodyPr>
          <a:lstStyle/>
          <a:p>
            <a:r>
              <a:rPr lang="en-IN" dirty="0"/>
              <a:t>Fig: Activating The Project </a:t>
            </a:r>
          </a:p>
        </p:txBody>
      </p:sp>
      <p:sp>
        <p:nvSpPr>
          <p:cNvPr id="15" name="TextBox 14">
            <a:extLst>
              <a:ext uri="{FF2B5EF4-FFF2-40B4-BE49-F238E27FC236}">
                <a16:creationId xmlns:a16="http://schemas.microsoft.com/office/drawing/2014/main" id="{9CEA9D66-4F92-00DA-C4C6-6632039E141E}"/>
              </a:ext>
            </a:extLst>
          </p:cNvPr>
          <p:cNvSpPr txBox="1"/>
          <p:nvPr/>
        </p:nvSpPr>
        <p:spPr>
          <a:xfrm>
            <a:off x="7575176" y="5157034"/>
            <a:ext cx="2277036" cy="369332"/>
          </a:xfrm>
          <a:prstGeom prst="rect">
            <a:avLst/>
          </a:prstGeom>
          <a:noFill/>
        </p:spPr>
        <p:txBody>
          <a:bodyPr wrap="square">
            <a:spAutoFit/>
          </a:bodyPr>
          <a:lstStyle/>
          <a:p>
            <a:r>
              <a:rPr lang="en-IN" dirty="0"/>
              <a:t>Fig: Scroll Mode </a:t>
            </a:r>
          </a:p>
        </p:txBody>
      </p:sp>
    </p:spTree>
    <p:extLst>
      <p:ext uri="{BB962C8B-B14F-4D97-AF65-F5344CB8AC3E}">
        <p14:creationId xmlns:p14="http://schemas.microsoft.com/office/powerpoint/2010/main" val="2723388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832579-BF9B-7E62-94DF-AA74BC5AA1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10934" y="1572243"/>
            <a:ext cx="5094195" cy="3801869"/>
          </a:xfrm>
        </p:spPr>
      </p:pic>
      <p:pic>
        <p:nvPicPr>
          <p:cNvPr id="7" name="Picture 6">
            <a:extLst>
              <a:ext uri="{FF2B5EF4-FFF2-40B4-BE49-F238E27FC236}">
                <a16:creationId xmlns:a16="http://schemas.microsoft.com/office/drawing/2014/main" id="{BA87500F-896C-8C9E-CA54-B8A47CAB6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282" y="1572243"/>
            <a:ext cx="5094195" cy="3801869"/>
          </a:xfrm>
          <a:prstGeom prst="rect">
            <a:avLst/>
          </a:prstGeom>
        </p:spPr>
      </p:pic>
      <p:sp>
        <p:nvSpPr>
          <p:cNvPr id="9" name="TextBox 8">
            <a:extLst>
              <a:ext uri="{FF2B5EF4-FFF2-40B4-BE49-F238E27FC236}">
                <a16:creationId xmlns:a16="http://schemas.microsoft.com/office/drawing/2014/main" id="{A8693EE1-DE2B-ACA6-2B65-6CC13B55C981}"/>
              </a:ext>
            </a:extLst>
          </p:cNvPr>
          <p:cNvSpPr txBox="1"/>
          <p:nvPr/>
        </p:nvSpPr>
        <p:spPr>
          <a:xfrm>
            <a:off x="2698378" y="5463098"/>
            <a:ext cx="2232211" cy="369332"/>
          </a:xfrm>
          <a:prstGeom prst="rect">
            <a:avLst/>
          </a:prstGeom>
          <a:noFill/>
        </p:spPr>
        <p:txBody>
          <a:bodyPr wrap="square">
            <a:spAutoFit/>
          </a:bodyPr>
          <a:lstStyle/>
          <a:p>
            <a:r>
              <a:rPr lang="en-IN" dirty="0"/>
              <a:t>Fig: Scroll Right</a:t>
            </a:r>
          </a:p>
        </p:txBody>
      </p:sp>
      <p:sp>
        <p:nvSpPr>
          <p:cNvPr id="11" name="TextBox 10">
            <a:extLst>
              <a:ext uri="{FF2B5EF4-FFF2-40B4-BE49-F238E27FC236}">
                <a16:creationId xmlns:a16="http://schemas.microsoft.com/office/drawing/2014/main" id="{87A72772-F99C-4838-D227-97F45CADBB02}"/>
              </a:ext>
            </a:extLst>
          </p:cNvPr>
          <p:cNvSpPr txBox="1"/>
          <p:nvPr/>
        </p:nvSpPr>
        <p:spPr>
          <a:xfrm>
            <a:off x="8346141" y="5374112"/>
            <a:ext cx="1882589" cy="369332"/>
          </a:xfrm>
          <a:prstGeom prst="rect">
            <a:avLst/>
          </a:prstGeom>
          <a:noFill/>
        </p:spPr>
        <p:txBody>
          <a:bodyPr wrap="square">
            <a:spAutoFit/>
          </a:bodyPr>
          <a:lstStyle/>
          <a:p>
            <a:r>
              <a:rPr lang="en-IN" dirty="0"/>
              <a:t>Fig: Scroll Left </a:t>
            </a:r>
          </a:p>
        </p:txBody>
      </p:sp>
    </p:spTree>
    <p:extLst>
      <p:ext uri="{BB962C8B-B14F-4D97-AF65-F5344CB8AC3E}">
        <p14:creationId xmlns:p14="http://schemas.microsoft.com/office/powerpoint/2010/main" val="92185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180C30-14B1-D08F-0AB3-0641426071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6777" y="1748117"/>
            <a:ext cx="5100917" cy="3711389"/>
          </a:xfrm>
        </p:spPr>
      </p:pic>
      <p:pic>
        <p:nvPicPr>
          <p:cNvPr id="9" name="Picture 8">
            <a:extLst>
              <a:ext uri="{FF2B5EF4-FFF2-40B4-BE49-F238E27FC236}">
                <a16:creationId xmlns:a16="http://schemas.microsoft.com/office/drawing/2014/main" id="{5E600F1F-EA74-8797-C9C2-D8C7923571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30" y="1748118"/>
            <a:ext cx="5208493" cy="3711388"/>
          </a:xfrm>
          <a:prstGeom prst="rect">
            <a:avLst/>
          </a:prstGeom>
        </p:spPr>
      </p:pic>
      <p:sp>
        <p:nvSpPr>
          <p:cNvPr id="11" name="TextBox 10">
            <a:extLst>
              <a:ext uri="{FF2B5EF4-FFF2-40B4-BE49-F238E27FC236}">
                <a16:creationId xmlns:a16="http://schemas.microsoft.com/office/drawing/2014/main" id="{A5EE2B6F-BFE1-11DE-3D95-8A0B2F61D7E5}"/>
              </a:ext>
            </a:extLst>
          </p:cNvPr>
          <p:cNvSpPr txBox="1"/>
          <p:nvPr/>
        </p:nvSpPr>
        <p:spPr>
          <a:xfrm>
            <a:off x="2738717" y="5508812"/>
            <a:ext cx="2277035" cy="369332"/>
          </a:xfrm>
          <a:prstGeom prst="rect">
            <a:avLst/>
          </a:prstGeom>
          <a:noFill/>
        </p:spPr>
        <p:txBody>
          <a:bodyPr wrap="square">
            <a:spAutoFit/>
          </a:bodyPr>
          <a:lstStyle/>
          <a:p>
            <a:r>
              <a:rPr lang="en-IN" dirty="0"/>
              <a:t>Fig. Scroll Up</a:t>
            </a:r>
          </a:p>
        </p:txBody>
      </p:sp>
      <p:sp>
        <p:nvSpPr>
          <p:cNvPr id="13" name="TextBox 12">
            <a:extLst>
              <a:ext uri="{FF2B5EF4-FFF2-40B4-BE49-F238E27FC236}">
                <a16:creationId xmlns:a16="http://schemas.microsoft.com/office/drawing/2014/main" id="{3FA99947-599D-BC18-5860-EC84004D04B1}"/>
              </a:ext>
            </a:extLst>
          </p:cNvPr>
          <p:cNvSpPr txBox="1"/>
          <p:nvPr/>
        </p:nvSpPr>
        <p:spPr>
          <a:xfrm>
            <a:off x="7951694" y="5490882"/>
            <a:ext cx="2545976" cy="369332"/>
          </a:xfrm>
          <a:prstGeom prst="rect">
            <a:avLst/>
          </a:prstGeom>
          <a:noFill/>
        </p:spPr>
        <p:txBody>
          <a:bodyPr wrap="square">
            <a:spAutoFit/>
          </a:bodyPr>
          <a:lstStyle/>
          <a:p>
            <a:r>
              <a:rPr lang="en-IN" dirty="0"/>
              <a:t>Fig. Scroll Down </a:t>
            </a:r>
          </a:p>
        </p:txBody>
      </p:sp>
    </p:spTree>
    <p:extLst>
      <p:ext uri="{BB962C8B-B14F-4D97-AF65-F5344CB8AC3E}">
        <p14:creationId xmlns:p14="http://schemas.microsoft.com/office/powerpoint/2010/main" val="1135399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A5C2-11DE-A4F5-FB30-3E845714523E}"/>
              </a:ext>
            </a:extLst>
          </p:cNvPr>
          <p:cNvSpPr>
            <a:spLocks noGrp="1"/>
          </p:cNvSpPr>
          <p:nvPr>
            <p:ph type="title"/>
          </p:nvPr>
        </p:nvSpPr>
        <p:spPr>
          <a:xfrm>
            <a:off x="2192695" y="624110"/>
            <a:ext cx="9311918" cy="700837"/>
          </a:xfrm>
        </p:spPr>
        <p:txBody>
          <a:bodyPr/>
          <a:lstStyle/>
          <a:p>
            <a:r>
              <a:rPr lang="en-IN" b="1" dirty="0"/>
              <a:t>Contents</a:t>
            </a:r>
          </a:p>
        </p:txBody>
      </p:sp>
      <p:sp>
        <p:nvSpPr>
          <p:cNvPr id="3" name="Content Placeholder 2">
            <a:extLst>
              <a:ext uri="{FF2B5EF4-FFF2-40B4-BE49-F238E27FC236}">
                <a16:creationId xmlns:a16="http://schemas.microsoft.com/office/drawing/2014/main" id="{85B3B729-2862-635D-27BA-CC482A036383}"/>
              </a:ext>
            </a:extLst>
          </p:cNvPr>
          <p:cNvSpPr>
            <a:spLocks noGrp="1"/>
          </p:cNvSpPr>
          <p:nvPr>
            <p:ph idx="1"/>
          </p:nvPr>
        </p:nvSpPr>
        <p:spPr>
          <a:xfrm>
            <a:off x="2327955" y="1559584"/>
            <a:ext cx="8915400" cy="4097145"/>
          </a:xfrm>
        </p:spPr>
        <p:txBody>
          <a:bodyPr>
            <a:normAutofit fontScale="77500" lnSpcReduction="20000"/>
          </a:bodyPr>
          <a:lstStyle/>
          <a:p>
            <a:pPr>
              <a:lnSpc>
                <a:spcPct val="120000"/>
              </a:lnSpc>
              <a:buFont typeface="Wingdings" panose="05000000000000000000" pitchFamily="2" charset="2"/>
              <a:buChar char="§"/>
            </a:pPr>
            <a:r>
              <a:rPr lang="en-IN" sz="2600" dirty="0"/>
              <a:t>Introduction</a:t>
            </a:r>
          </a:p>
          <a:p>
            <a:pPr>
              <a:lnSpc>
                <a:spcPct val="120000"/>
              </a:lnSpc>
              <a:buFont typeface="Wingdings" panose="05000000000000000000" pitchFamily="2" charset="2"/>
              <a:buChar char="§"/>
            </a:pPr>
            <a:r>
              <a:rPr lang="en-IN" sz="2600" dirty="0"/>
              <a:t>Existing System</a:t>
            </a:r>
          </a:p>
          <a:p>
            <a:pPr>
              <a:lnSpc>
                <a:spcPct val="120000"/>
              </a:lnSpc>
              <a:buFont typeface="Wingdings" panose="05000000000000000000" pitchFamily="2" charset="2"/>
              <a:buChar char="§"/>
            </a:pPr>
            <a:r>
              <a:rPr lang="en-IN" sz="2600" dirty="0"/>
              <a:t>Proposed System</a:t>
            </a:r>
          </a:p>
          <a:p>
            <a:pPr>
              <a:lnSpc>
                <a:spcPct val="120000"/>
              </a:lnSpc>
              <a:buFont typeface="Wingdings" panose="05000000000000000000" pitchFamily="2" charset="2"/>
              <a:buChar char="§"/>
            </a:pPr>
            <a:r>
              <a:rPr lang="en-IN" sz="2600" dirty="0"/>
              <a:t>Software &amp; Hardware Requirements</a:t>
            </a:r>
          </a:p>
          <a:p>
            <a:pPr>
              <a:lnSpc>
                <a:spcPct val="120000"/>
              </a:lnSpc>
              <a:buFont typeface="Wingdings" panose="05000000000000000000" pitchFamily="2" charset="2"/>
              <a:buChar char="§"/>
            </a:pPr>
            <a:r>
              <a:rPr lang="en-IN" sz="2600" dirty="0"/>
              <a:t>Design Methodology</a:t>
            </a:r>
          </a:p>
          <a:p>
            <a:pPr>
              <a:lnSpc>
                <a:spcPct val="120000"/>
              </a:lnSpc>
              <a:buFont typeface="Wingdings" panose="05000000000000000000" pitchFamily="2" charset="2"/>
              <a:buChar char="§"/>
            </a:pPr>
            <a:r>
              <a:rPr lang="en-IN" sz="2600" dirty="0"/>
              <a:t>Implementation</a:t>
            </a:r>
          </a:p>
          <a:p>
            <a:pPr>
              <a:lnSpc>
                <a:spcPct val="120000"/>
              </a:lnSpc>
              <a:buFont typeface="Wingdings" panose="05000000000000000000" pitchFamily="2" charset="2"/>
              <a:buChar char="§"/>
            </a:pPr>
            <a:r>
              <a:rPr lang="en-IN" sz="2600" dirty="0"/>
              <a:t>Result</a:t>
            </a:r>
          </a:p>
          <a:p>
            <a:pPr>
              <a:lnSpc>
                <a:spcPct val="120000"/>
              </a:lnSpc>
              <a:buFont typeface="Wingdings" panose="05000000000000000000" pitchFamily="2" charset="2"/>
              <a:buChar char="§"/>
            </a:pPr>
            <a:r>
              <a:rPr lang="en-IN" sz="2600" dirty="0"/>
              <a:t>Conclusion</a:t>
            </a:r>
          </a:p>
          <a:p>
            <a:pPr>
              <a:lnSpc>
                <a:spcPct val="120000"/>
              </a:lnSpc>
              <a:buFont typeface="Wingdings" panose="05000000000000000000" pitchFamily="2" charset="2"/>
              <a:buChar char="§"/>
            </a:pPr>
            <a:r>
              <a:rPr lang="en-IN" sz="2600" dirty="0"/>
              <a:t>References</a:t>
            </a:r>
          </a:p>
          <a:p>
            <a:pPr>
              <a:lnSpc>
                <a:spcPct val="250000"/>
              </a:lnSpc>
              <a:buFont typeface="Wingdings" panose="05000000000000000000" pitchFamily="2" charset="2"/>
              <a:buChar char="§"/>
            </a:pPr>
            <a:endParaRPr lang="en-IN" dirty="0"/>
          </a:p>
          <a:p>
            <a:pPr>
              <a:lnSpc>
                <a:spcPct val="250000"/>
              </a:lnSpc>
              <a:buFont typeface="Wingdings" panose="05000000000000000000" pitchFamily="2" charset="2"/>
              <a:buChar char="§"/>
            </a:pPr>
            <a:endParaRPr lang="en-IN" dirty="0"/>
          </a:p>
        </p:txBody>
      </p:sp>
    </p:spTree>
    <p:extLst>
      <p:ext uri="{BB962C8B-B14F-4D97-AF65-F5344CB8AC3E}">
        <p14:creationId xmlns:p14="http://schemas.microsoft.com/office/powerpoint/2010/main" val="4140104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B0988E3-5E09-ACEC-60B0-CD7C0C4648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36775" y="1192306"/>
            <a:ext cx="5232496" cy="4258235"/>
          </a:xfrm>
        </p:spPr>
      </p:pic>
      <p:pic>
        <p:nvPicPr>
          <p:cNvPr id="7" name="Picture 6">
            <a:extLst>
              <a:ext uri="{FF2B5EF4-FFF2-40B4-BE49-F238E27FC236}">
                <a16:creationId xmlns:a16="http://schemas.microsoft.com/office/drawing/2014/main" id="{F55E953A-D1BA-D2A3-4F17-EE73425B4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1192306"/>
            <a:ext cx="4930589" cy="4258235"/>
          </a:xfrm>
          <a:prstGeom prst="rect">
            <a:avLst/>
          </a:prstGeom>
        </p:spPr>
      </p:pic>
      <p:sp>
        <p:nvSpPr>
          <p:cNvPr id="9" name="TextBox 8">
            <a:extLst>
              <a:ext uri="{FF2B5EF4-FFF2-40B4-BE49-F238E27FC236}">
                <a16:creationId xmlns:a16="http://schemas.microsoft.com/office/drawing/2014/main" id="{9AB8D5EA-A1F8-68BF-B95D-49E6773C9D85}"/>
              </a:ext>
            </a:extLst>
          </p:cNvPr>
          <p:cNvSpPr txBox="1"/>
          <p:nvPr/>
        </p:nvSpPr>
        <p:spPr>
          <a:xfrm>
            <a:off x="7351059" y="5665694"/>
            <a:ext cx="4320988" cy="369332"/>
          </a:xfrm>
          <a:prstGeom prst="rect">
            <a:avLst/>
          </a:prstGeom>
          <a:noFill/>
        </p:spPr>
        <p:txBody>
          <a:bodyPr wrap="square">
            <a:spAutoFit/>
          </a:bodyPr>
          <a:lstStyle/>
          <a:p>
            <a:r>
              <a:rPr lang="en-US" dirty="0"/>
              <a:t>Fig. Left Movement Of mouse</a:t>
            </a:r>
            <a:endParaRPr lang="en-IN" dirty="0"/>
          </a:p>
        </p:txBody>
      </p:sp>
      <p:sp>
        <p:nvSpPr>
          <p:cNvPr id="11" name="TextBox 10">
            <a:extLst>
              <a:ext uri="{FF2B5EF4-FFF2-40B4-BE49-F238E27FC236}">
                <a16:creationId xmlns:a16="http://schemas.microsoft.com/office/drawing/2014/main" id="{F35A6B4C-E4B0-A4AE-2507-F67534CB1EC0}"/>
              </a:ext>
            </a:extLst>
          </p:cNvPr>
          <p:cNvSpPr txBox="1"/>
          <p:nvPr/>
        </p:nvSpPr>
        <p:spPr>
          <a:xfrm>
            <a:off x="1757084" y="5665694"/>
            <a:ext cx="4096870" cy="369332"/>
          </a:xfrm>
          <a:prstGeom prst="rect">
            <a:avLst/>
          </a:prstGeom>
          <a:noFill/>
        </p:spPr>
        <p:txBody>
          <a:bodyPr wrap="square">
            <a:spAutoFit/>
          </a:bodyPr>
          <a:lstStyle/>
          <a:p>
            <a:r>
              <a:rPr lang="en-US" dirty="0"/>
              <a:t>Fig .4.8. Right Movement Of Mouse</a:t>
            </a:r>
            <a:endParaRPr lang="en-IN" dirty="0"/>
          </a:p>
        </p:txBody>
      </p:sp>
    </p:spTree>
    <p:extLst>
      <p:ext uri="{BB962C8B-B14F-4D97-AF65-F5344CB8AC3E}">
        <p14:creationId xmlns:p14="http://schemas.microsoft.com/office/powerpoint/2010/main" val="3824778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B19D9-B5C3-D708-55DF-7F434C37A322}"/>
              </a:ext>
            </a:extLst>
          </p:cNvPr>
          <p:cNvSpPr>
            <a:spLocks noGrp="1"/>
          </p:cNvSpPr>
          <p:nvPr>
            <p:ph type="title"/>
          </p:nvPr>
        </p:nvSpPr>
        <p:spPr>
          <a:xfrm>
            <a:off x="2232213" y="624110"/>
            <a:ext cx="9272400" cy="819208"/>
          </a:xfrm>
        </p:spPr>
        <p:txBody>
          <a:bodyPr>
            <a:normAutofit/>
          </a:bodyPr>
          <a:lstStyle/>
          <a:p>
            <a:r>
              <a:rPr lang="en-IN" sz="2800" b="1" dirty="0"/>
              <a:t>CONCLUSION</a:t>
            </a:r>
          </a:p>
        </p:txBody>
      </p:sp>
      <p:sp>
        <p:nvSpPr>
          <p:cNvPr id="3" name="Content Placeholder 2">
            <a:extLst>
              <a:ext uri="{FF2B5EF4-FFF2-40B4-BE49-F238E27FC236}">
                <a16:creationId xmlns:a16="http://schemas.microsoft.com/office/drawing/2014/main" id="{30AA973F-3174-2708-2223-DD86971B24D6}"/>
              </a:ext>
            </a:extLst>
          </p:cNvPr>
          <p:cNvSpPr>
            <a:spLocks noGrp="1"/>
          </p:cNvSpPr>
          <p:nvPr>
            <p:ph idx="1"/>
          </p:nvPr>
        </p:nvSpPr>
        <p:spPr>
          <a:xfrm>
            <a:off x="2589212" y="1613647"/>
            <a:ext cx="8915400" cy="5029199"/>
          </a:xfrm>
        </p:spPr>
        <p:txBody>
          <a:bodyPr>
            <a:normAutofit/>
          </a:bodyPr>
          <a:lstStyle/>
          <a:p>
            <a:pPr>
              <a:lnSpc>
                <a:spcPct val="150000"/>
              </a:lnSpc>
              <a:buFont typeface="Wingdings" panose="05000000000000000000" pitchFamily="2" charset="2"/>
              <a:buChar char="Ø"/>
            </a:pPr>
            <a:r>
              <a:rPr lang="en-IN" dirty="0"/>
              <a:t>In order  to make user interact with computer naturally and conveniently by only using their eye, we provide an eye tracking based control system.</a:t>
            </a:r>
          </a:p>
          <a:p>
            <a:pPr>
              <a:lnSpc>
                <a:spcPct val="150000"/>
              </a:lnSpc>
              <a:buFont typeface="Wingdings" panose="05000000000000000000" pitchFamily="2" charset="2"/>
              <a:buChar char="Ø"/>
            </a:pPr>
            <a:r>
              <a:rPr lang="en-IN" dirty="0"/>
              <a:t>The system not only enables the disabled users to operate the computer the same as the normal users do but also provides normal users with a novel choice to operate computer.</a:t>
            </a:r>
          </a:p>
          <a:p>
            <a:pPr>
              <a:lnSpc>
                <a:spcPct val="150000"/>
              </a:lnSpc>
              <a:buFont typeface="Wingdings" panose="05000000000000000000" pitchFamily="2" charset="2"/>
              <a:buChar char="Ø"/>
            </a:pPr>
            <a:r>
              <a:rPr lang="en-IN" dirty="0"/>
              <a:t>Currently, this system is applied for the general operating behaviour to interact with computer by simulating mouse.</a:t>
            </a:r>
          </a:p>
          <a:p>
            <a:pPr>
              <a:lnSpc>
                <a:spcPct val="150000"/>
              </a:lnSpc>
              <a:buFont typeface="Wingdings" panose="05000000000000000000" pitchFamily="2" charset="2"/>
              <a:buChar char="Ø"/>
            </a:pPr>
            <a:r>
              <a:rPr lang="en-IN" dirty="0"/>
              <a:t>In future, we can add new operation functions for more usage situations for users to communicate with media and adjust our system on new platform, such as tablet or phone.</a:t>
            </a:r>
          </a:p>
          <a:p>
            <a:pPr>
              <a:lnSpc>
                <a:spcPct val="150000"/>
              </a:lnSpc>
              <a:buFont typeface="Wingdings" panose="05000000000000000000" pitchFamily="2" charset="2"/>
              <a:buChar char="Ø"/>
            </a:pPr>
            <a:endParaRPr lang="en-IN" dirty="0"/>
          </a:p>
          <a:p>
            <a:endParaRPr lang="en-IN" dirty="0"/>
          </a:p>
        </p:txBody>
      </p:sp>
    </p:spTree>
    <p:extLst>
      <p:ext uri="{BB962C8B-B14F-4D97-AF65-F5344CB8AC3E}">
        <p14:creationId xmlns:p14="http://schemas.microsoft.com/office/powerpoint/2010/main" val="1208736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D819-285A-7A5F-7B4D-128208FF8D7D}"/>
              </a:ext>
            </a:extLst>
          </p:cNvPr>
          <p:cNvSpPr>
            <a:spLocks noGrp="1"/>
          </p:cNvSpPr>
          <p:nvPr>
            <p:ph type="title"/>
          </p:nvPr>
        </p:nvSpPr>
        <p:spPr>
          <a:xfrm>
            <a:off x="1754155" y="624110"/>
            <a:ext cx="9750457" cy="747490"/>
          </a:xfrm>
        </p:spPr>
        <p:txBody>
          <a:bodyPr/>
          <a:lstStyle/>
          <a:p>
            <a:r>
              <a:rPr lang="en-IN" dirty="0"/>
              <a:t>REFERENCES</a:t>
            </a:r>
          </a:p>
        </p:txBody>
      </p:sp>
      <p:sp>
        <p:nvSpPr>
          <p:cNvPr id="3" name="Content Placeholder 2">
            <a:extLst>
              <a:ext uri="{FF2B5EF4-FFF2-40B4-BE49-F238E27FC236}">
                <a16:creationId xmlns:a16="http://schemas.microsoft.com/office/drawing/2014/main" id="{0EEE707C-E774-C261-6F3A-4516254BE8B5}"/>
              </a:ext>
            </a:extLst>
          </p:cNvPr>
          <p:cNvSpPr>
            <a:spLocks noGrp="1"/>
          </p:cNvSpPr>
          <p:nvPr>
            <p:ph idx="1"/>
          </p:nvPr>
        </p:nvSpPr>
        <p:spPr>
          <a:xfrm>
            <a:off x="1819469" y="1371600"/>
            <a:ext cx="9685143" cy="4721290"/>
          </a:xfrm>
        </p:spPr>
        <p:txBody>
          <a:bodyPr anchor="ctr">
            <a:normAutofit fontScale="85000" lnSpcReduction="10000"/>
          </a:bodyPr>
          <a:lstStyle/>
          <a:p>
            <a:pPr>
              <a:lnSpc>
                <a:spcPct val="170000"/>
              </a:lnSpc>
              <a:buFont typeface="Wingdings" panose="05000000000000000000" pitchFamily="2" charset="2"/>
              <a:buChar char="Ø"/>
            </a:pPr>
            <a:r>
              <a:rPr lang="en-US" dirty="0"/>
              <a:t>D. G. Evans, R. Drew, and P. Blenkhorn, “Controlling mouse pointer position using an infrared head-operated joystick,”2000. </a:t>
            </a:r>
          </a:p>
          <a:p>
            <a:pPr>
              <a:lnSpc>
                <a:spcPct val="170000"/>
              </a:lnSpc>
              <a:buFont typeface="Wingdings" panose="05000000000000000000" pitchFamily="2" charset="2"/>
              <a:buChar char="Ø"/>
            </a:pPr>
            <a:r>
              <a:rPr lang="en-US" dirty="0"/>
              <a:t>M. </a:t>
            </a:r>
            <a:r>
              <a:rPr lang="en-US" dirty="0" err="1"/>
              <a:t>Betke</a:t>
            </a:r>
            <a:r>
              <a:rPr lang="en-US" dirty="0"/>
              <a:t>, J. </a:t>
            </a:r>
            <a:r>
              <a:rPr lang="en-US" dirty="0" err="1"/>
              <a:t>Gips</a:t>
            </a:r>
            <a:r>
              <a:rPr lang="en-US" dirty="0"/>
              <a:t>, and P. Fleming, “The Camera Mouse: Visual Tracking of Body Features to Provide Computer Access for People With Severe Disabilities,” On Neural Systems And Rehabilitation Engineering, March 2002.</a:t>
            </a:r>
          </a:p>
          <a:p>
            <a:pPr>
              <a:lnSpc>
                <a:spcPct val="170000"/>
              </a:lnSpc>
              <a:buFont typeface="Wingdings" panose="05000000000000000000" pitchFamily="2" charset="2"/>
              <a:buChar char="Ø"/>
            </a:pPr>
            <a:r>
              <a:rPr lang="en-US" dirty="0"/>
              <a:t>M. </a:t>
            </a:r>
            <a:r>
              <a:rPr lang="en-US" dirty="0" err="1"/>
              <a:t>Nabati</a:t>
            </a:r>
            <a:r>
              <a:rPr lang="en-US" dirty="0"/>
              <a:t> and A. </a:t>
            </a:r>
            <a:r>
              <a:rPr lang="en-US" dirty="0" err="1"/>
              <a:t>Behrad</a:t>
            </a:r>
            <a:r>
              <a:rPr lang="en-US" dirty="0"/>
              <a:t>, “Camera Mouse Implementation Using 3D Head Pose Estimation by Monocular Video Camera and 2D to 3D Point and Line Correspondences,” 2010 5th International Symposium on Telecommunications (IST'2010), 2010. </a:t>
            </a:r>
          </a:p>
          <a:p>
            <a:pPr>
              <a:lnSpc>
                <a:spcPct val="170000"/>
              </a:lnSpc>
              <a:buFont typeface="Wingdings" panose="05000000000000000000" pitchFamily="2" charset="2"/>
              <a:buChar char="Ø"/>
            </a:pPr>
            <a:r>
              <a:rPr lang="en-US" dirty="0"/>
              <a:t>Y. L. Chen, F. T. Tang, W. H. Chang, M. K. Wong, Y. Y. Shih, and T.S. </a:t>
            </a:r>
            <a:r>
              <a:rPr lang="en-US" dirty="0" err="1"/>
              <a:t>Kuo</a:t>
            </a:r>
            <a:r>
              <a:rPr lang="en-US" dirty="0"/>
              <a:t>, “The new design of an infrared controlled human-computer interface for the disabled,” Dec. 1999.</a:t>
            </a:r>
            <a:endParaRPr lang="en-IN" dirty="0"/>
          </a:p>
        </p:txBody>
      </p:sp>
    </p:spTree>
    <p:extLst>
      <p:ext uri="{BB962C8B-B14F-4D97-AF65-F5344CB8AC3E}">
        <p14:creationId xmlns:p14="http://schemas.microsoft.com/office/powerpoint/2010/main" val="2877501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9804-0F95-9EA0-71DB-7B8156FFC014}"/>
              </a:ext>
            </a:extLst>
          </p:cNvPr>
          <p:cNvSpPr>
            <a:spLocks noGrp="1"/>
          </p:cNvSpPr>
          <p:nvPr>
            <p:ph type="title"/>
          </p:nvPr>
        </p:nvSpPr>
        <p:spPr>
          <a:xfrm>
            <a:off x="3406588" y="2393576"/>
            <a:ext cx="8098023" cy="2859741"/>
          </a:xfrm>
        </p:spPr>
        <p:txBody>
          <a:bodyPr>
            <a:normAutofit/>
          </a:bodyPr>
          <a:lstStyle/>
          <a:p>
            <a:r>
              <a:rPr lang="en-IN" sz="9600" b="1" dirty="0">
                <a:latin typeface="Freestyle Script" panose="030804020302050B0404" pitchFamily="66" charset="0"/>
              </a:rPr>
              <a:t>THANK YOU</a:t>
            </a:r>
            <a:endParaRPr lang="en-IN" sz="9600" b="1" dirty="0"/>
          </a:p>
        </p:txBody>
      </p:sp>
    </p:spTree>
    <p:extLst>
      <p:ext uri="{BB962C8B-B14F-4D97-AF65-F5344CB8AC3E}">
        <p14:creationId xmlns:p14="http://schemas.microsoft.com/office/powerpoint/2010/main" val="726919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32609-5557-AA63-0538-1D06EAFAE9C6}"/>
              </a:ext>
            </a:extLst>
          </p:cNvPr>
          <p:cNvSpPr>
            <a:spLocks noGrp="1"/>
          </p:cNvSpPr>
          <p:nvPr>
            <p:ph type="title"/>
          </p:nvPr>
        </p:nvSpPr>
        <p:spPr>
          <a:xfrm>
            <a:off x="1664209" y="624110"/>
            <a:ext cx="9840404" cy="710914"/>
          </a:xfrm>
        </p:spPr>
        <p:txBody>
          <a:bodyPr/>
          <a:lstStyle/>
          <a:p>
            <a:r>
              <a:rPr lang="en-IN" dirty="0">
                <a:latin typeface="Bahnschrift Condensed" panose="020B0502040204020203" pitchFamily="34" charset="0"/>
              </a:rPr>
              <a:t>                                       ABSTRACT</a:t>
            </a:r>
          </a:p>
        </p:txBody>
      </p:sp>
      <p:sp>
        <p:nvSpPr>
          <p:cNvPr id="3" name="Content Placeholder 2">
            <a:extLst>
              <a:ext uri="{FF2B5EF4-FFF2-40B4-BE49-F238E27FC236}">
                <a16:creationId xmlns:a16="http://schemas.microsoft.com/office/drawing/2014/main" id="{B33B994D-8D45-8AB5-25F2-873AF841126C}"/>
              </a:ext>
            </a:extLst>
          </p:cNvPr>
          <p:cNvSpPr>
            <a:spLocks noGrp="1"/>
          </p:cNvSpPr>
          <p:nvPr>
            <p:ph idx="1"/>
          </p:nvPr>
        </p:nvSpPr>
        <p:spPr>
          <a:xfrm>
            <a:off x="1728216" y="1618488"/>
            <a:ext cx="9776396" cy="4764383"/>
          </a:xfrm>
        </p:spPr>
        <p:txBody>
          <a:bodyPr>
            <a:normAutofit/>
          </a:bodyPr>
          <a:lstStyle/>
          <a:p>
            <a:pPr algn="just">
              <a:lnSpc>
                <a:spcPct val="150000"/>
              </a:lnSpc>
              <a:buFont typeface="Wingdings" panose="05000000000000000000" pitchFamily="2" charset="2"/>
              <a:buChar char="Ø"/>
            </a:pPr>
            <a:r>
              <a:rPr lang="en-IN" dirty="0"/>
              <a:t>The iris position will be located first and it will be mapped on the computer screen at a certain position.</a:t>
            </a:r>
          </a:p>
          <a:p>
            <a:pPr algn="just">
              <a:lnSpc>
                <a:spcPct val="150000"/>
              </a:lnSpc>
              <a:buFont typeface="Wingdings" panose="05000000000000000000" pitchFamily="2" charset="2"/>
              <a:buChar char="Ø"/>
            </a:pPr>
            <a:r>
              <a:rPr lang="en-IN" dirty="0"/>
              <a:t>This can be useful for the physically handicapped individuals to communicate with the computer and also do the work required with the help of the iris movement we can move the cursor up and down as well as left and right.</a:t>
            </a:r>
          </a:p>
          <a:p>
            <a:pPr algn="just">
              <a:lnSpc>
                <a:spcPct val="150000"/>
              </a:lnSpc>
              <a:buFont typeface="Wingdings" panose="05000000000000000000" pitchFamily="2" charset="2"/>
              <a:buChar char="Ø"/>
            </a:pPr>
            <a:r>
              <a:rPr lang="en-IN" dirty="0"/>
              <a:t>It also helps the person to make right and left movements of the mouse by blinking the eyes.</a:t>
            </a:r>
          </a:p>
        </p:txBody>
      </p:sp>
    </p:spTree>
    <p:extLst>
      <p:ext uri="{BB962C8B-B14F-4D97-AF65-F5344CB8AC3E}">
        <p14:creationId xmlns:p14="http://schemas.microsoft.com/office/powerpoint/2010/main" val="2754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AA6B-DA91-9807-B146-513E82585617}"/>
              </a:ext>
            </a:extLst>
          </p:cNvPr>
          <p:cNvSpPr>
            <a:spLocks noGrp="1"/>
          </p:cNvSpPr>
          <p:nvPr>
            <p:ph type="title"/>
          </p:nvPr>
        </p:nvSpPr>
        <p:spPr/>
        <p:txBody>
          <a:bodyPr/>
          <a:lstStyle/>
          <a:p>
            <a:r>
              <a:rPr lang="en-IN" b="1" dirty="0"/>
              <a:t>            INTRODUCTION</a:t>
            </a:r>
          </a:p>
        </p:txBody>
      </p:sp>
      <p:sp>
        <p:nvSpPr>
          <p:cNvPr id="3" name="Content Placeholder 2">
            <a:extLst>
              <a:ext uri="{FF2B5EF4-FFF2-40B4-BE49-F238E27FC236}">
                <a16:creationId xmlns:a16="http://schemas.microsoft.com/office/drawing/2014/main" id="{5C4774DE-6F37-C852-0A91-3C941E1980F0}"/>
              </a:ext>
            </a:extLst>
          </p:cNvPr>
          <p:cNvSpPr>
            <a:spLocks noGrp="1"/>
          </p:cNvSpPr>
          <p:nvPr>
            <p:ph idx="1"/>
          </p:nvPr>
        </p:nvSpPr>
        <p:spPr>
          <a:xfrm>
            <a:off x="1210235" y="2169458"/>
            <a:ext cx="10479741" cy="4688541"/>
          </a:xfrm>
        </p:spPr>
        <p:txBody>
          <a:bodyPr>
            <a:normAutofit/>
          </a:bodyPr>
          <a:lstStyle/>
          <a:p>
            <a:pPr algn="just">
              <a:lnSpc>
                <a:spcPct val="150000"/>
              </a:lnSpc>
              <a:buFont typeface="Wingdings" panose="05000000000000000000" pitchFamily="2" charset="2"/>
              <a:buChar char="Ø"/>
            </a:pPr>
            <a:r>
              <a:rPr lang="en-IN" dirty="0"/>
              <a:t>Eye tracking technology, which is based on a eye tracker that measures the movement and positions of the eye has played an increasingly important role in psychology, marketing and user interfaces.</a:t>
            </a:r>
          </a:p>
          <a:p>
            <a:pPr algn="just">
              <a:lnSpc>
                <a:spcPct val="150000"/>
              </a:lnSpc>
              <a:buFont typeface="Wingdings" panose="05000000000000000000" pitchFamily="2" charset="2"/>
              <a:buChar char="Ø"/>
            </a:pPr>
            <a:r>
              <a:rPr lang="en-IN" dirty="0"/>
              <a:t>Eye trackers have existed for a number of years , but early in the development of the field of eye tracking, the use of eye trackers was largely confined to laboratory experiments to observe the nature of human eye movements, rather than to use these movements as an actual control medium within a HCI.</a:t>
            </a:r>
          </a:p>
        </p:txBody>
      </p:sp>
    </p:spTree>
    <p:extLst>
      <p:ext uri="{BB962C8B-B14F-4D97-AF65-F5344CB8AC3E}">
        <p14:creationId xmlns:p14="http://schemas.microsoft.com/office/powerpoint/2010/main" val="45207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A1D38-E61A-B60F-0AE7-99A52D1599AB}"/>
              </a:ext>
            </a:extLst>
          </p:cNvPr>
          <p:cNvSpPr>
            <a:spLocks noGrp="1"/>
          </p:cNvSpPr>
          <p:nvPr>
            <p:ph type="title"/>
          </p:nvPr>
        </p:nvSpPr>
        <p:spPr/>
        <p:txBody>
          <a:bodyPr/>
          <a:lstStyle/>
          <a:p>
            <a:r>
              <a:rPr lang="en-IN" b="1" dirty="0"/>
              <a:t>             EXISTING SYSTEM</a:t>
            </a:r>
          </a:p>
        </p:txBody>
      </p:sp>
      <p:sp>
        <p:nvSpPr>
          <p:cNvPr id="3" name="Content Placeholder 2">
            <a:extLst>
              <a:ext uri="{FF2B5EF4-FFF2-40B4-BE49-F238E27FC236}">
                <a16:creationId xmlns:a16="http://schemas.microsoft.com/office/drawing/2014/main" id="{F822EEC9-92E8-2BA9-B86C-83253D8621DF}"/>
              </a:ext>
            </a:extLst>
          </p:cNvPr>
          <p:cNvSpPr>
            <a:spLocks noGrp="1"/>
          </p:cNvSpPr>
          <p:nvPr>
            <p:ph idx="1"/>
          </p:nvPr>
        </p:nvSpPr>
        <p:spPr/>
        <p:txBody>
          <a:bodyPr anchor="ctr">
            <a:normAutofit/>
          </a:bodyPr>
          <a:lstStyle/>
          <a:p>
            <a:pPr>
              <a:lnSpc>
                <a:spcPct val="150000"/>
              </a:lnSpc>
              <a:buFont typeface="Wingdings" panose="05000000000000000000" pitchFamily="2" charset="2"/>
              <a:buChar char="Ø"/>
            </a:pPr>
            <a:r>
              <a:rPr lang="en-IN" dirty="0"/>
              <a:t>Some researchers have been attempting to establish techniques that help the elderly communicate with devices.</a:t>
            </a:r>
          </a:p>
          <a:p>
            <a:pPr>
              <a:lnSpc>
                <a:spcPct val="150000"/>
              </a:lnSpc>
              <a:buFont typeface="Wingdings" panose="05000000000000000000" pitchFamily="2" charset="2"/>
              <a:buChar char="Ø"/>
            </a:pPr>
            <a:r>
              <a:rPr lang="en-IN" dirty="0"/>
              <a:t>Many high-end techniques focused on eye movement monitoring to monitor computers were extremely costly and not available to those who wanted them.</a:t>
            </a:r>
          </a:p>
          <a:p>
            <a:pPr>
              <a:lnSpc>
                <a:spcPct val="150000"/>
              </a:lnSpc>
              <a:buFont typeface="Wingdings" panose="05000000000000000000" pitchFamily="2" charset="2"/>
              <a:buChar char="Ø"/>
            </a:pPr>
            <a:r>
              <a:rPr lang="en-IN" dirty="0"/>
              <a:t>In some available software, it difficult to predict the centroid of eye so we go for OpenCV.</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2049698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9C27E0-27FC-4A88-FD00-08F50865529B}"/>
              </a:ext>
            </a:extLst>
          </p:cNvPr>
          <p:cNvSpPr>
            <a:spLocks noGrp="1"/>
          </p:cNvSpPr>
          <p:nvPr>
            <p:ph type="title"/>
          </p:nvPr>
        </p:nvSpPr>
        <p:spPr>
          <a:xfrm>
            <a:off x="2592925" y="946778"/>
            <a:ext cx="8911687" cy="958222"/>
          </a:xfrm>
        </p:spPr>
        <p:txBody>
          <a:bodyPr/>
          <a:lstStyle/>
          <a:p>
            <a:r>
              <a:rPr lang="en-IN" b="1" dirty="0"/>
              <a:t>           PROPOSED SYSTEM</a:t>
            </a:r>
          </a:p>
        </p:txBody>
      </p:sp>
      <p:sp>
        <p:nvSpPr>
          <p:cNvPr id="5" name="Content Placeholder 4">
            <a:extLst>
              <a:ext uri="{FF2B5EF4-FFF2-40B4-BE49-F238E27FC236}">
                <a16:creationId xmlns:a16="http://schemas.microsoft.com/office/drawing/2014/main" id="{FBB8C2BF-1703-3700-0098-D4F95307F0B4}"/>
              </a:ext>
            </a:extLst>
          </p:cNvPr>
          <p:cNvSpPr>
            <a:spLocks noGrp="1"/>
          </p:cNvSpPr>
          <p:nvPr>
            <p:ph idx="1"/>
          </p:nvPr>
        </p:nvSpPr>
        <p:spPr>
          <a:xfrm>
            <a:off x="2589211" y="2133600"/>
            <a:ext cx="7298859" cy="3777622"/>
          </a:xfrm>
        </p:spPr>
        <p:txBody>
          <a:bodyPr>
            <a:normAutofit/>
          </a:bodyPr>
          <a:lstStyle/>
          <a:p>
            <a:pPr>
              <a:lnSpc>
                <a:spcPct val="150000"/>
              </a:lnSpc>
              <a:buFont typeface="Wingdings" panose="05000000000000000000" pitchFamily="2" charset="2"/>
              <a:buChar char="Ø"/>
            </a:pPr>
            <a:r>
              <a:rPr lang="en-US" sz="2000" i="0" dirty="0">
                <a:solidFill>
                  <a:srgbClr val="333333"/>
                </a:solidFill>
                <a:effectLst/>
              </a:rPr>
              <a:t>In our proposed system the cursor movement of computer is controlled by eye movement using OpenCV.</a:t>
            </a:r>
          </a:p>
          <a:p>
            <a:pPr>
              <a:lnSpc>
                <a:spcPct val="150000"/>
              </a:lnSpc>
              <a:buFont typeface="Wingdings" panose="05000000000000000000" pitchFamily="2" charset="2"/>
              <a:buChar char="Ø"/>
            </a:pPr>
            <a:r>
              <a:rPr lang="en-US" sz="2000" i="0" dirty="0">
                <a:solidFill>
                  <a:srgbClr val="333333"/>
                </a:solidFill>
                <a:effectLst/>
              </a:rPr>
              <a:t>Camera detects the Eye ball movement which can be processed in OpenCV.</a:t>
            </a:r>
          </a:p>
          <a:p>
            <a:pPr>
              <a:lnSpc>
                <a:spcPct val="150000"/>
              </a:lnSpc>
              <a:buFont typeface="Wingdings" panose="05000000000000000000" pitchFamily="2" charset="2"/>
              <a:buChar char="Ø"/>
            </a:pPr>
            <a:r>
              <a:rPr lang="en-US" sz="2000" i="0" dirty="0">
                <a:solidFill>
                  <a:srgbClr val="333333"/>
                </a:solidFill>
                <a:effectLst/>
              </a:rPr>
              <a:t>By this the cursor can be controlled</a:t>
            </a:r>
            <a:r>
              <a:rPr lang="en-US" sz="2800" b="1" dirty="0">
                <a:solidFill>
                  <a:srgbClr val="333333"/>
                </a:solidFill>
              </a:rPr>
              <a:t>.</a:t>
            </a:r>
            <a:endParaRPr lang="en-IN" sz="2800" dirty="0"/>
          </a:p>
        </p:txBody>
      </p:sp>
    </p:spTree>
    <p:extLst>
      <p:ext uri="{BB962C8B-B14F-4D97-AF65-F5344CB8AC3E}">
        <p14:creationId xmlns:p14="http://schemas.microsoft.com/office/powerpoint/2010/main" val="3995452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696533E-94F7-F233-145E-8095B69A96CE}"/>
              </a:ext>
            </a:extLst>
          </p:cNvPr>
          <p:cNvSpPr>
            <a:spLocks noGrp="1"/>
          </p:cNvSpPr>
          <p:nvPr>
            <p:ph type="body" idx="1"/>
          </p:nvPr>
        </p:nvSpPr>
        <p:spPr>
          <a:xfrm>
            <a:off x="1782147" y="932330"/>
            <a:ext cx="5019329" cy="4899302"/>
          </a:xfrm>
        </p:spPr>
        <p:txBody>
          <a:bodyPr>
            <a:normAutofit fontScale="47500" lnSpcReduction="20000"/>
          </a:bodyPr>
          <a:lstStyle/>
          <a:p>
            <a:r>
              <a:rPr lang="en-US" sz="6400" b="1" dirty="0"/>
              <a:t>Software Requirements</a:t>
            </a:r>
          </a:p>
          <a:p>
            <a:r>
              <a:rPr lang="en-US" sz="4000" dirty="0"/>
              <a:t>Operating System: Windows10</a:t>
            </a:r>
          </a:p>
          <a:p>
            <a:pPr marL="571500" indent="-571500">
              <a:buFont typeface="Courier New" panose="02070309020205020404" pitchFamily="49" charset="0"/>
              <a:buChar char="o"/>
            </a:pPr>
            <a:r>
              <a:rPr lang="en-US" sz="4000" dirty="0"/>
              <a:t>Python</a:t>
            </a:r>
          </a:p>
          <a:p>
            <a:r>
              <a:rPr lang="en-US" sz="4000" dirty="0"/>
              <a:t>Python Libraries :</a:t>
            </a:r>
          </a:p>
          <a:p>
            <a:pPr marL="571500" indent="-571500">
              <a:buFont typeface="Courier New" panose="02070309020205020404" pitchFamily="49" charset="0"/>
              <a:buChar char="o"/>
            </a:pPr>
            <a:r>
              <a:rPr lang="en-US" sz="4000" dirty="0"/>
              <a:t>Numpy-1.13.3 </a:t>
            </a:r>
          </a:p>
          <a:p>
            <a:pPr marL="571500" indent="-571500">
              <a:buFont typeface="Courier New" panose="02070309020205020404" pitchFamily="49" charset="0"/>
              <a:buChar char="o"/>
            </a:pPr>
            <a:r>
              <a:rPr lang="en-US" sz="4000" dirty="0"/>
              <a:t>OpenCV-3.2.0 </a:t>
            </a:r>
          </a:p>
          <a:p>
            <a:pPr marL="571500" indent="-571500">
              <a:buFont typeface="Courier New" panose="02070309020205020404" pitchFamily="49" charset="0"/>
              <a:buChar char="o"/>
            </a:pPr>
            <a:r>
              <a:rPr lang="en-US" sz="4000" dirty="0"/>
              <a:t>PyAutoGUI-0.9.36 </a:t>
            </a:r>
          </a:p>
          <a:p>
            <a:pPr marL="571500" indent="-571500">
              <a:buFont typeface="Courier New" panose="02070309020205020404" pitchFamily="49" charset="0"/>
              <a:buChar char="o"/>
            </a:pPr>
            <a:r>
              <a:rPr lang="en-US" sz="4000" dirty="0"/>
              <a:t>Dlib-19.4.0 </a:t>
            </a:r>
          </a:p>
          <a:p>
            <a:r>
              <a:rPr lang="en-IN" sz="6400" b="1" dirty="0"/>
              <a:t>Hardware Requirements</a:t>
            </a:r>
          </a:p>
          <a:p>
            <a:pPr marL="571500" indent="-571500">
              <a:buFont typeface="Courier New" panose="02070309020205020404" pitchFamily="49" charset="0"/>
              <a:buChar char="o"/>
            </a:pPr>
            <a:r>
              <a:rPr lang="en-IN" sz="4000" dirty="0"/>
              <a:t>Intel Core i5</a:t>
            </a:r>
          </a:p>
          <a:p>
            <a:pPr marL="342900" indent="-342900">
              <a:buFont typeface="Courier New" panose="02070309020205020404" pitchFamily="49" charset="0"/>
              <a:buChar char="o"/>
            </a:pPr>
            <a:r>
              <a:rPr lang="en-IN" sz="4000" dirty="0"/>
              <a:t>   RAM: 8GB</a:t>
            </a:r>
          </a:p>
          <a:p>
            <a:pPr marL="342900" indent="-342900">
              <a:buFont typeface="Courier New" panose="02070309020205020404" pitchFamily="49" charset="0"/>
              <a:buChar char="o"/>
            </a:pPr>
            <a:r>
              <a:rPr lang="en-IN" sz="4000" dirty="0"/>
              <a:t>   Webcam or Integrated cam</a:t>
            </a:r>
          </a:p>
        </p:txBody>
      </p:sp>
      <p:pic>
        <p:nvPicPr>
          <p:cNvPr id="12" name="Content Placeholder 11">
            <a:extLst>
              <a:ext uri="{FF2B5EF4-FFF2-40B4-BE49-F238E27FC236}">
                <a16:creationId xmlns:a16="http://schemas.microsoft.com/office/drawing/2014/main" id="{4A87DF04-E95C-3B46-273D-AA23554A8ED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09927" y="2198903"/>
            <a:ext cx="4404049" cy="2897047"/>
          </a:xfrm>
        </p:spPr>
      </p:pic>
    </p:spTree>
    <p:extLst>
      <p:ext uri="{BB962C8B-B14F-4D97-AF65-F5344CB8AC3E}">
        <p14:creationId xmlns:p14="http://schemas.microsoft.com/office/powerpoint/2010/main" val="3393597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6FF943-8C9A-ADD9-D68A-E297BB028B1D}"/>
              </a:ext>
            </a:extLst>
          </p:cNvPr>
          <p:cNvSpPr>
            <a:spLocks noGrp="1"/>
          </p:cNvSpPr>
          <p:nvPr>
            <p:ph type="title"/>
          </p:nvPr>
        </p:nvSpPr>
        <p:spPr/>
        <p:txBody>
          <a:bodyPr>
            <a:normAutofit/>
          </a:bodyPr>
          <a:lstStyle/>
          <a:p>
            <a:r>
              <a:rPr lang="en-IN" sz="3200" dirty="0">
                <a:latin typeface="Arial Black" panose="020B0A04020102020204" pitchFamily="34" charset="0"/>
              </a:rPr>
              <a:t>        DESIGN METHODOLOGY</a:t>
            </a:r>
          </a:p>
        </p:txBody>
      </p:sp>
      <p:pic>
        <p:nvPicPr>
          <p:cNvPr id="39" name="Content Placeholder 38">
            <a:extLst>
              <a:ext uri="{FF2B5EF4-FFF2-40B4-BE49-F238E27FC236}">
                <a16:creationId xmlns:a16="http://schemas.microsoft.com/office/drawing/2014/main" id="{54E82B36-2E2F-1FD9-CA98-A2A6CD9C32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3788" y="1905000"/>
            <a:ext cx="7100595" cy="4467808"/>
          </a:xfrm>
        </p:spPr>
      </p:pic>
    </p:spTree>
    <p:extLst>
      <p:ext uri="{BB962C8B-B14F-4D97-AF65-F5344CB8AC3E}">
        <p14:creationId xmlns:p14="http://schemas.microsoft.com/office/powerpoint/2010/main" val="315839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B70-CFAB-1EA5-01A4-56A4F16A89E8}"/>
              </a:ext>
            </a:extLst>
          </p:cNvPr>
          <p:cNvSpPr>
            <a:spLocks noGrp="1"/>
          </p:cNvSpPr>
          <p:nvPr>
            <p:ph type="title"/>
          </p:nvPr>
        </p:nvSpPr>
        <p:spPr/>
        <p:txBody>
          <a:bodyPr/>
          <a:lstStyle/>
          <a:p>
            <a:r>
              <a:rPr lang="en-IN" b="1" dirty="0"/>
              <a:t>             BLOCK DIAGRAM</a:t>
            </a:r>
          </a:p>
        </p:txBody>
      </p:sp>
      <p:pic>
        <p:nvPicPr>
          <p:cNvPr id="5" name="Content Placeholder 4">
            <a:extLst>
              <a:ext uri="{FF2B5EF4-FFF2-40B4-BE49-F238E27FC236}">
                <a16:creationId xmlns:a16="http://schemas.microsoft.com/office/drawing/2014/main" id="{B16C2FEC-984A-2892-3CE7-8486B4F4FA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2409" y="2132138"/>
            <a:ext cx="6774024" cy="3778250"/>
          </a:xfrm>
        </p:spPr>
      </p:pic>
    </p:spTree>
    <p:extLst>
      <p:ext uri="{BB962C8B-B14F-4D97-AF65-F5344CB8AC3E}">
        <p14:creationId xmlns:p14="http://schemas.microsoft.com/office/powerpoint/2010/main" val="301445661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
  <TotalTime>1162</TotalTime>
  <Words>1119</Words>
  <Application>Microsoft Office PowerPoint</Application>
  <PresentationFormat>Widescreen</PresentationFormat>
  <Paragraphs>83</Paragraphs>
  <Slides>23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Arial</vt:lpstr>
      <vt:lpstr>Arial Black</vt:lpstr>
      <vt:lpstr>Bahnschrift Condensed</vt:lpstr>
      <vt:lpstr>Bahnschrift Light</vt:lpstr>
      <vt:lpstr>Calibri</vt:lpstr>
      <vt:lpstr>Century Gothic</vt:lpstr>
      <vt:lpstr>Courier New</vt:lpstr>
      <vt:lpstr>Freestyle Script</vt:lpstr>
      <vt:lpstr>inherit</vt:lpstr>
      <vt:lpstr>Wingdings</vt:lpstr>
      <vt:lpstr>Wingdings 3</vt:lpstr>
      <vt:lpstr>Wisp</vt:lpstr>
      <vt:lpstr>                    EYE TRACKING BASED CONTROL SYSTEM FOR NATURAL                               HUMAN COMPUTER INTERACTION                                                    MINI PROJECT                                                                                    PRESENTED BY (A11)                       D.LAKSHMI MANASA(19481A1225)                           G.GOPI KRISHNA REDDY(19481A1231)                       M.NIKITHA(20485A1204)                                             B.SAI KIRAN(19481A1209)                                             UNDER THE GUIDANCE OF                                                                           Mr B.SOBHAN BABU M.Tech (Ph.D)                                                      Assistant Professor, Department Of Information Technology.                                                                                      DEPARTMENT OF INFORMATION TECHNOLOGY                                                                                          SESHADRI RAO GUDLAVALLERU ENGINEERING COLLEGE , GUDLAVALLERU                                (An Autonomous Institute with Permanent Affiliation to JNTUK)     </vt:lpstr>
      <vt:lpstr>Contents</vt:lpstr>
      <vt:lpstr>                                       ABSTRACT</vt:lpstr>
      <vt:lpstr>            INTRODUCTION</vt:lpstr>
      <vt:lpstr>             EXISTING SYSTEM</vt:lpstr>
      <vt:lpstr>           PROPOSED SYSTEM</vt:lpstr>
      <vt:lpstr>PowerPoint Presentation</vt:lpstr>
      <vt:lpstr>        DESIGN METHODOLOGY</vt:lpstr>
      <vt:lpstr>             BLOCK DIAGRAM</vt:lpstr>
      <vt:lpstr>USE CASE DIAGRAM</vt:lpstr>
      <vt:lpstr>CLASS DIAGRAM</vt:lpstr>
      <vt:lpstr>STATE CHART DIAGRAM</vt:lpstr>
      <vt:lpstr>SEQUENCE DIAGRAM</vt:lpstr>
      <vt:lpstr>ACTIVITY DIAGRAM</vt:lpstr>
      <vt:lpstr>IMPLEMENTATION</vt:lpstr>
      <vt:lpstr>PowerPoint Presentation</vt:lpstr>
      <vt:lpstr>RESULT:</vt:lpstr>
      <vt:lpstr>PowerPoint Presentation</vt:lpstr>
      <vt:lpstr>PowerPoint Presentation</vt:lpstr>
      <vt:lpstr>PowerPoint Presentation</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EYE BALL CURSOR MOVEMENT                                              MINI PROJECT                                             SESHADRI RAO GUDLAVALLERU ENGINEERING COLLEGE , GUDLAVALLERU                                                                        BACHELOR OF TECHNOLOGY                                                                                    IN                                              DEPARTMENT OF INFORMATION TECHNOLOGY                                          UNDER THE GUIDANCE OF                                                                  Mr B.SOBHAN BABU M.Tech (PhD)                                              Assistant Professor, Department Of Information Technology                                                                                           BY                         D.LAKSHMI MANASA(19481A1225)                           G.GOPI KRISHNA REDDY(19481A1231)                           M.NIKITHA(20485A1204)                                             B.SAI KIRAN(19481A1209)</dc:title>
  <dc:creator>nikitha miriyala</dc:creator>
  <cp:lastModifiedBy>nikitha miriyala</cp:lastModifiedBy>
  <cp:revision>26</cp:revision>
  <dcterms:created xsi:type="dcterms:W3CDTF">2022-08-20T18:33:25Z</dcterms:created>
  <dcterms:modified xsi:type="dcterms:W3CDTF">2022-12-04T07:04:13Z</dcterms:modified>
</cp:coreProperties>
</file>